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256" r:id="rId2"/>
    <p:sldId id="280" r:id="rId3"/>
    <p:sldId id="395" r:id="rId4"/>
    <p:sldId id="357" r:id="rId5"/>
    <p:sldId id="405" r:id="rId6"/>
    <p:sldId id="406" r:id="rId7"/>
    <p:sldId id="392" r:id="rId8"/>
    <p:sldId id="400" r:id="rId9"/>
    <p:sldId id="401" r:id="rId10"/>
    <p:sldId id="407" r:id="rId11"/>
    <p:sldId id="408" r:id="rId12"/>
    <p:sldId id="415" r:id="rId13"/>
    <p:sldId id="416" r:id="rId14"/>
    <p:sldId id="397" r:id="rId15"/>
    <p:sldId id="403" r:id="rId16"/>
    <p:sldId id="404" r:id="rId17"/>
    <p:sldId id="409" r:id="rId18"/>
    <p:sldId id="412" r:id="rId19"/>
    <p:sldId id="410" r:id="rId20"/>
    <p:sldId id="402" r:id="rId21"/>
    <p:sldId id="413" r:id="rId22"/>
    <p:sldId id="414" r:id="rId23"/>
    <p:sldId id="393" r:id="rId24"/>
    <p:sldId id="411" r:id="rId25"/>
    <p:sldId id="417" r:id="rId26"/>
    <p:sldId id="270" r:id="rId27"/>
  </p:sldIdLst>
  <p:sldSz cx="18288000" cy="10287000"/>
  <p:notesSz cx="6858000" cy="9144000"/>
  <p:embeddedFontLst>
    <p:embeddedFont>
      <p:font typeface="Calibri" panose="020F0502020204030204" pitchFamily="34" charset="0"/>
      <p:regular r:id="rId29"/>
      <p:bold r:id="rId30"/>
      <p:italic r:id="rId31"/>
      <p:boldItalic r:id="rId32"/>
    </p:embeddedFont>
    <p:embeddedFont>
      <p:font typeface="Arial Unicode Bold" panose="020B0604020202020204" charset="-128"/>
      <p:regular r:id="rId33"/>
      <p:bold r:id="rId34"/>
    </p:embeddedFont>
    <p:embeddedFont>
      <p:font typeface="Lora" panose="020B0604020202020204" charset="0"/>
      <p:regular r:id="rId35"/>
      <p:bold r:id="rId36"/>
      <p:italic r:id="rId37"/>
      <p:boldItalic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37423"/>
    <a:srgbClr val="1F40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88" autoAdjust="0"/>
    <p:restoredTop sz="94788" autoAdjust="0"/>
  </p:normalViewPr>
  <p:slideViewPr>
    <p:cSldViewPr>
      <p:cViewPr varScale="1">
        <p:scale>
          <a:sx n="49" d="100"/>
          <a:sy n="49" d="100"/>
        </p:scale>
        <p:origin x="474"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973649-E68F-7547-B3E6-410CA33DFD23}" type="datetimeFigureOut">
              <a:t>3/10/2025</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F9DA84-3FF9-FB45-98BD-20A27889F2B0}" type="slidenum">
              <a:t>‹#›</a:t>
            </a:fld>
            <a:endParaRPr lang="en-VN"/>
          </a:p>
        </p:txBody>
      </p:sp>
    </p:spTree>
    <p:extLst>
      <p:ext uri="{BB962C8B-B14F-4D97-AF65-F5344CB8AC3E}">
        <p14:creationId xmlns:p14="http://schemas.microsoft.com/office/powerpoint/2010/main" val="41793123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Giới</a:t>
            </a:r>
            <a:r>
              <a:rPr lang="en-US" dirty="0"/>
              <a:t> </a:t>
            </a:r>
            <a:r>
              <a:rPr lang="en-US" dirty="0" err="1"/>
              <a:t>thiệu</a:t>
            </a:r>
            <a:r>
              <a:rPr lang="en-US" dirty="0"/>
              <a:t> 1 </a:t>
            </a:r>
            <a:r>
              <a:rPr lang="en-US" dirty="0" err="1"/>
              <a:t>chút</a:t>
            </a:r>
            <a:r>
              <a:rPr lang="en-US" dirty="0"/>
              <a:t> </a:t>
            </a:r>
            <a:r>
              <a:rPr lang="en-US" dirty="0" err="1"/>
              <a:t>về</a:t>
            </a:r>
            <a:r>
              <a:rPr lang="en-US" dirty="0"/>
              <a:t> </a:t>
            </a:r>
            <a:r>
              <a:rPr lang="en-US" dirty="0" err="1"/>
              <a:t>hình</a:t>
            </a:r>
            <a:r>
              <a:rPr lang="en-US" dirty="0"/>
              <a:t> </a:t>
            </a:r>
            <a:r>
              <a:rPr lang="en-US" dirty="0" err="1"/>
              <a:t>ảnh</a:t>
            </a:r>
            <a:r>
              <a:rPr lang="en-US" dirty="0"/>
              <a:t> </a:t>
            </a:r>
            <a:r>
              <a:rPr lang="en-US" dirty="0" err="1"/>
              <a:t>là</a:t>
            </a:r>
            <a:r>
              <a:rPr lang="en-US" dirty="0"/>
              <a:t> </a:t>
            </a:r>
            <a:r>
              <a:rPr lang="en-US" dirty="0" err="1"/>
              <a:t>cấu</a:t>
            </a:r>
            <a:r>
              <a:rPr lang="en-US" dirty="0"/>
              <a:t> </a:t>
            </a:r>
            <a:r>
              <a:rPr lang="en-US" dirty="0" err="1"/>
              <a:t>trúc</a:t>
            </a:r>
            <a:r>
              <a:rPr lang="en-US" dirty="0"/>
              <a:t> </a:t>
            </a:r>
            <a:r>
              <a:rPr lang="en-US" dirty="0" err="1"/>
              <a:t>một</a:t>
            </a:r>
            <a:r>
              <a:rPr lang="en-US" dirty="0"/>
              <a:t> </a:t>
            </a:r>
            <a:r>
              <a:rPr lang="en-US" dirty="0" err="1"/>
              <a:t>lưới</a:t>
            </a:r>
            <a:r>
              <a:rPr lang="en-US" dirty="0"/>
              <a:t> </a:t>
            </a:r>
            <a:r>
              <a:rPr lang="en-US" dirty="0" err="1"/>
              <a:t>gồm</a:t>
            </a:r>
            <a:r>
              <a:rPr lang="en-US" dirty="0"/>
              <a:t> </a:t>
            </a:r>
            <a:r>
              <a:rPr lang="en-US" dirty="0" err="1"/>
              <a:t>các</a:t>
            </a:r>
            <a:r>
              <a:rPr lang="en-US" dirty="0"/>
              <a:t> </a:t>
            </a:r>
            <a:r>
              <a:rPr lang="en-US" dirty="0" err="1"/>
              <a:t>giá</a:t>
            </a:r>
            <a:r>
              <a:rPr lang="en-US" dirty="0"/>
              <a:t> </a:t>
            </a:r>
            <a:r>
              <a:rPr lang="en-US" dirty="0" err="1"/>
              <a:t>trị</a:t>
            </a:r>
            <a:r>
              <a:rPr lang="en-US" dirty="0"/>
              <a:t> </a:t>
            </a:r>
            <a:r>
              <a:rPr lang="en-US" dirty="0" err="1"/>
              <a:t>độ</a:t>
            </a:r>
            <a:r>
              <a:rPr lang="en-US" dirty="0"/>
              <a:t> </a:t>
            </a:r>
            <a:r>
              <a:rPr lang="en-US" dirty="0" err="1"/>
              <a:t>sáng</a:t>
            </a:r>
            <a:r>
              <a:rPr lang="en-US" dirty="0"/>
              <a:t>. </a:t>
            </a:r>
          </a:p>
          <a:p>
            <a:r>
              <a:rPr lang="en-US" dirty="0" err="1"/>
              <a:t>Rõ</a:t>
            </a:r>
            <a:r>
              <a:rPr lang="en-US" dirty="0"/>
              <a:t> </a:t>
            </a:r>
            <a:r>
              <a:rPr lang="en-US" dirty="0" err="1"/>
              <a:t>ràng</a:t>
            </a:r>
            <a:r>
              <a:rPr lang="en-US" dirty="0"/>
              <a:t> </a:t>
            </a:r>
            <a:r>
              <a:rPr lang="en-US" dirty="0" err="1"/>
              <a:t>dù</a:t>
            </a:r>
            <a:r>
              <a:rPr lang="en-US" dirty="0"/>
              <a:t> </a:t>
            </a:r>
            <a:r>
              <a:rPr lang="en-US" dirty="0" err="1"/>
              <a:t>chất</a:t>
            </a:r>
            <a:r>
              <a:rPr lang="en-US" dirty="0"/>
              <a:t> </a:t>
            </a:r>
            <a:r>
              <a:rPr lang="en-US" dirty="0" err="1"/>
              <a:t>lượng</a:t>
            </a:r>
            <a:r>
              <a:rPr lang="en-US" dirty="0"/>
              <a:t> </a:t>
            </a:r>
            <a:r>
              <a:rPr lang="en-US" dirty="0" err="1"/>
              <a:t>hình</a:t>
            </a:r>
            <a:r>
              <a:rPr lang="en-US" dirty="0"/>
              <a:t> </a:t>
            </a:r>
            <a:r>
              <a:rPr lang="en-US" dirty="0" err="1"/>
              <a:t>ảnh</a:t>
            </a:r>
            <a:r>
              <a:rPr lang="en-US" dirty="0"/>
              <a:t> </a:t>
            </a:r>
            <a:r>
              <a:rPr lang="en-US" dirty="0" err="1"/>
              <a:t>không</a:t>
            </a:r>
            <a:r>
              <a:rPr lang="en-US" dirty="0"/>
              <a:t> </a:t>
            </a:r>
            <a:r>
              <a:rPr lang="en-US" dirty="0" err="1"/>
              <a:t>tốt</a:t>
            </a:r>
            <a:r>
              <a:rPr lang="en-US" dirty="0"/>
              <a:t>, </a:t>
            </a:r>
            <a:r>
              <a:rPr lang="en-US" dirty="0" err="1"/>
              <a:t>hình</a:t>
            </a:r>
            <a:r>
              <a:rPr lang="en-US" dirty="0"/>
              <a:t> </a:t>
            </a:r>
            <a:r>
              <a:rPr lang="en-US" dirty="0" err="1"/>
              <a:t>ảnh</a:t>
            </a:r>
            <a:r>
              <a:rPr lang="en-US" dirty="0"/>
              <a:t> </a:t>
            </a:r>
            <a:r>
              <a:rPr lang="en-US" dirty="0" err="1"/>
              <a:t>của</a:t>
            </a:r>
            <a:r>
              <a:rPr lang="en-US" dirty="0"/>
              <a:t> </a:t>
            </a:r>
            <a:r>
              <a:rPr lang="en-US" dirty="0" err="1"/>
              <a:t>cùng</a:t>
            </a:r>
            <a:r>
              <a:rPr lang="en-US" dirty="0"/>
              <a:t> 1 </a:t>
            </a:r>
            <a:r>
              <a:rPr lang="en-US" dirty="0" err="1"/>
              <a:t>số</a:t>
            </a:r>
            <a:r>
              <a:rPr lang="en-US" dirty="0"/>
              <a:t> </a:t>
            </a:r>
            <a:r>
              <a:rPr lang="en-US" dirty="0" err="1"/>
              <a:t>được</a:t>
            </a:r>
            <a:r>
              <a:rPr lang="en-US" dirty="0"/>
              <a:t> </a:t>
            </a:r>
            <a:r>
              <a:rPr lang="en-US" dirty="0" err="1"/>
              <a:t>viết</a:t>
            </a:r>
            <a:r>
              <a:rPr lang="en-US" dirty="0"/>
              <a:t> </a:t>
            </a:r>
            <a:r>
              <a:rPr lang="en-US" dirty="0" err="1"/>
              <a:t>rất</a:t>
            </a:r>
            <a:r>
              <a:rPr lang="en-US" dirty="0"/>
              <a:t> </a:t>
            </a:r>
            <a:r>
              <a:rPr lang="en-US" dirty="0" err="1"/>
              <a:t>khác</a:t>
            </a:r>
            <a:r>
              <a:rPr lang="en-US" dirty="0"/>
              <a:t> </a:t>
            </a:r>
            <a:r>
              <a:rPr lang="en-US" dirty="0" err="1"/>
              <a:t>nhau</a:t>
            </a:r>
            <a:r>
              <a:rPr lang="en-US" dirty="0"/>
              <a:t> do </a:t>
            </a:r>
            <a:r>
              <a:rPr lang="en-US" dirty="0" err="1"/>
              <a:t>nét</a:t>
            </a:r>
            <a:r>
              <a:rPr lang="en-US" dirty="0"/>
              <a:t> </a:t>
            </a:r>
            <a:r>
              <a:rPr lang="en-US" dirty="0" err="1"/>
              <a:t>chữ</a:t>
            </a:r>
            <a:r>
              <a:rPr lang="en-US" dirty="0"/>
              <a:t> </a:t>
            </a:r>
            <a:r>
              <a:rPr lang="en-US" dirty="0" err="1"/>
              <a:t>của</a:t>
            </a:r>
            <a:r>
              <a:rPr lang="en-US" dirty="0"/>
              <a:t> </a:t>
            </a:r>
            <a:r>
              <a:rPr lang="en-US" dirty="0" err="1"/>
              <a:t>mỗi</a:t>
            </a:r>
            <a:r>
              <a:rPr lang="en-US" dirty="0"/>
              <a:t> </a:t>
            </a:r>
            <a:r>
              <a:rPr lang="en-US" dirty="0" err="1"/>
              <a:t>người</a:t>
            </a:r>
            <a:r>
              <a:rPr lang="en-US" dirty="0"/>
              <a:t>. </a:t>
            </a:r>
            <a:r>
              <a:rPr lang="en-US" dirty="0" err="1"/>
              <a:t>Tuy</a:t>
            </a:r>
            <a:r>
              <a:rPr lang="en-US" dirty="0"/>
              <a:t> </a:t>
            </a:r>
            <a:r>
              <a:rPr lang="en-US" dirty="0" err="1"/>
              <a:t>nhiên</a:t>
            </a:r>
            <a:r>
              <a:rPr lang="en-US" dirty="0"/>
              <a:t>, con </a:t>
            </a:r>
            <a:r>
              <a:rPr lang="en-US" dirty="0" err="1"/>
              <a:t>người</a:t>
            </a:r>
            <a:r>
              <a:rPr lang="en-US" dirty="0"/>
              <a:t> </a:t>
            </a:r>
            <a:r>
              <a:rPr lang="en-US" dirty="0" err="1"/>
              <a:t>có</a:t>
            </a:r>
            <a:r>
              <a:rPr lang="en-US" dirty="0"/>
              <a:t> </a:t>
            </a:r>
            <a:r>
              <a:rPr lang="en-US" dirty="0" err="1"/>
              <a:t>thể</a:t>
            </a:r>
            <a:r>
              <a:rPr lang="en-US" dirty="0"/>
              <a:t> </a:t>
            </a:r>
            <a:r>
              <a:rPr lang="en-US" dirty="0" err="1"/>
              <a:t>dễ</a:t>
            </a:r>
            <a:r>
              <a:rPr lang="en-US" dirty="0"/>
              <a:t> </a:t>
            </a:r>
            <a:r>
              <a:rPr lang="en-US" dirty="0" err="1"/>
              <a:t>dàng</a:t>
            </a:r>
            <a:r>
              <a:rPr lang="en-US" dirty="0"/>
              <a:t> </a:t>
            </a:r>
            <a:r>
              <a:rPr lang="en-US" dirty="0" err="1"/>
              <a:t>nhận</a:t>
            </a:r>
            <a:r>
              <a:rPr lang="en-US" dirty="0"/>
              <a:t> </a:t>
            </a:r>
            <a:r>
              <a:rPr lang="en-US" dirty="0" err="1"/>
              <a:t>biết</a:t>
            </a:r>
            <a:r>
              <a:rPr lang="en-US" dirty="0"/>
              <a:t> </a:t>
            </a:r>
            <a:r>
              <a:rPr lang="en-US" dirty="0" err="1"/>
              <a:t>các</a:t>
            </a:r>
            <a:r>
              <a:rPr lang="en-US" dirty="0"/>
              <a:t> </a:t>
            </a:r>
            <a:r>
              <a:rPr lang="en-US" dirty="0" err="1"/>
              <a:t>số</a:t>
            </a:r>
            <a:r>
              <a:rPr lang="en-US" dirty="0"/>
              <a:t> </a:t>
            </a:r>
            <a:r>
              <a:rPr lang="en-US" dirty="0" err="1"/>
              <a:t>này</a:t>
            </a:r>
            <a:r>
              <a:rPr lang="en-US" dirty="0"/>
              <a:t>. </a:t>
            </a:r>
          </a:p>
          <a:p>
            <a:r>
              <a:rPr lang="en-US" dirty="0" err="1"/>
              <a:t>Bây</a:t>
            </a:r>
            <a:r>
              <a:rPr lang="en-US" dirty="0"/>
              <a:t> </a:t>
            </a:r>
            <a:r>
              <a:rPr lang="en-US" dirty="0" err="1"/>
              <a:t>giờ</a:t>
            </a:r>
            <a:r>
              <a:rPr lang="en-US" dirty="0"/>
              <a:t>, </a:t>
            </a:r>
            <a:r>
              <a:rPr lang="en-US" dirty="0" err="1"/>
              <a:t>hãy</a:t>
            </a:r>
            <a:r>
              <a:rPr lang="en-US" dirty="0"/>
              <a:t> </a:t>
            </a:r>
            <a:r>
              <a:rPr lang="en-US" dirty="0" err="1"/>
              <a:t>thử</a:t>
            </a:r>
            <a:r>
              <a:rPr lang="en-US" dirty="0"/>
              <a:t> </a:t>
            </a:r>
            <a:r>
              <a:rPr lang="en-US" dirty="0" err="1"/>
              <a:t>lý</a:t>
            </a:r>
            <a:r>
              <a:rPr lang="en-US" dirty="0"/>
              <a:t> </a:t>
            </a:r>
            <a:r>
              <a:rPr lang="en-US" dirty="0" err="1"/>
              <a:t>giải</a:t>
            </a:r>
            <a:r>
              <a:rPr lang="en-US" dirty="0"/>
              <a:t> </a:t>
            </a:r>
            <a:r>
              <a:rPr lang="en-US" dirty="0" err="1"/>
              <a:t>cách</a:t>
            </a:r>
            <a:r>
              <a:rPr lang="en-US" dirty="0"/>
              <a:t> </a:t>
            </a:r>
            <a:r>
              <a:rPr lang="en-US" dirty="0" err="1"/>
              <a:t>mà</a:t>
            </a:r>
            <a:r>
              <a:rPr lang="en-US" dirty="0"/>
              <a:t> </a:t>
            </a:r>
            <a:r>
              <a:rPr lang="en-US" dirty="0" err="1"/>
              <a:t>bộ</a:t>
            </a:r>
            <a:r>
              <a:rPr lang="en-US" dirty="0"/>
              <a:t> </a:t>
            </a:r>
            <a:r>
              <a:rPr lang="en-US" dirty="0" err="1"/>
              <a:t>não</a:t>
            </a:r>
            <a:r>
              <a:rPr lang="en-US" dirty="0"/>
              <a:t> con </a:t>
            </a:r>
            <a:r>
              <a:rPr lang="en-US" dirty="0" err="1"/>
              <a:t>người</a:t>
            </a:r>
            <a:r>
              <a:rPr lang="en-US" dirty="0"/>
              <a:t> </a:t>
            </a:r>
            <a:r>
              <a:rPr lang="en-US" dirty="0" err="1"/>
              <a:t>nhận</a:t>
            </a:r>
            <a:r>
              <a:rPr lang="en-US" dirty="0"/>
              <a:t> </a:t>
            </a:r>
            <a:r>
              <a:rPr lang="en-US" dirty="0" err="1"/>
              <a:t>biết</a:t>
            </a:r>
            <a:r>
              <a:rPr lang="en-US" dirty="0"/>
              <a:t> </a:t>
            </a:r>
            <a:r>
              <a:rPr lang="en-US" dirty="0" err="1"/>
              <a:t>các</a:t>
            </a:r>
            <a:r>
              <a:rPr lang="en-US" dirty="0"/>
              <a:t> </a:t>
            </a:r>
            <a:r>
              <a:rPr lang="en-US" dirty="0" err="1"/>
              <a:t>số</a:t>
            </a:r>
            <a:r>
              <a:rPr lang="en-US" dirty="0"/>
              <a:t> </a:t>
            </a:r>
            <a:r>
              <a:rPr lang="en-US" dirty="0" err="1"/>
              <a:t>này</a:t>
            </a:r>
            <a:r>
              <a:rPr lang="en-US" dirty="0"/>
              <a:t>?</a:t>
            </a:r>
          </a:p>
          <a:p>
            <a:r>
              <a:rPr lang="en-US" dirty="0" err="1"/>
              <a:t>Một</a:t>
            </a:r>
            <a:r>
              <a:rPr lang="en-US" dirty="0"/>
              <a:t> </a:t>
            </a:r>
            <a:r>
              <a:rPr lang="en-US" dirty="0" err="1"/>
              <a:t>câu</a:t>
            </a:r>
            <a:r>
              <a:rPr lang="en-US" dirty="0"/>
              <a:t> </a:t>
            </a:r>
            <a:r>
              <a:rPr lang="en-US" dirty="0" err="1"/>
              <a:t>hỏi</a:t>
            </a:r>
            <a:r>
              <a:rPr lang="en-US" dirty="0"/>
              <a:t> </a:t>
            </a:r>
            <a:r>
              <a:rPr lang="en-US" dirty="0" err="1"/>
              <a:t>khác</a:t>
            </a:r>
            <a:r>
              <a:rPr lang="en-US" dirty="0"/>
              <a:t> </a:t>
            </a:r>
            <a:r>
              <a:rPr lang="en-US" dirty="0" err="1"/>
              <a:t>là</a:t>
            </a:r>
            <a:r>
              <a:rPr lang="en-US" dirty="0"/>
              <a:t> </a:t>
            </a:r>
            <a:r>
              <a:rPr lang="en-US" dirty="0" err="1"/>
              <a:t>nếu</a:t>
            </a:r>
            <a:r>
              <a:rPr lang="en-US" dirty="0"/>
              <a:t> </a:t>
            </a:r>
            <a:r>
              <a:rPr lang="en-US" dirty="0" err="1"/>
              <a:t>dùng</a:t>
            </a:r>
            <a:r>
              <a:rPr lang="en-US" dirty="0"/>
              <a:t> </a:t>
            </a:r>
            <a:r>
              <a:rPr lang="en-US" dirty="0" err="1"/>
              <a:t>cách</a:t>
            </a:r>
            <a:r>
              <a:rPr lang="en-US" dirty="0"/>
              <a:t> </a:t>
            </a:r>
            <a:r>
              <a:rPr lang="en-US" dirty="0" err="1"/>
              <a:t>lập</a:t>
            </a:r>
            <a:r>
              <a:rPr lang="en-US" dirty="0"/>
              <a:t> </a:t>
            </a:r>
            <a:r>
              <a:rPr lang="en-US" dirty="0" err="1"/>
              <a:t>trình</a:t>
            </a:r>
            <a:r>
              <a:rPr lang="en-US" dirty="0"/>
              <a:t> if/else </a:t>
            </a:r>
            <a:r>
              <a:rPr lang="en-US" dirty="0" err="1"/>
              <a:t>thông</a:t>
            </a:r>
            <a:r>
              <a:rPr lang="en-US" dirty="0"/>
              <a:t> </a:t>
            </a:r>
            <a:r>
              <a:rPr lang="en-US" dirty="0" err="1"/>
              <a:t>thường</a:t>
            </a:r>
            <a:r>
              <a:rPr lang="en-US" dirty="0"/>
              <a:t>, </a:t>
            </a:r>
            <a:r>
              <a:rPr lang="en-US" dirty="0" err="1"/>
              <a:t>làm</a:t>
            </a:r>
            <a:r>
              <a:rPr lang="en-US" dirty="0"/>
              <a:t> </a:t>
            </a:r>
            <a:r>
              <a:rPr lang="en-US" dirty="0" err="1"/>
              <a:t>cách</a:t>
            </a:r>
            <a:r>
              <a:rPr lang="en-US" dirty="0"/>
              <a:t> </a:t>
            </a:r>
            <a:r>
              <a:rPr lang="en-US" dirty="0" err="1"/>
              <a:t>nào</a:t>
            </a:r>
            <a:r>
              <a:rPr lang="en-US" dirty="0"/>
              <a:t> </a:t>
            </a:r>
            <a:r>
              <a:rPr lang="en-US" dirty="0" err="1"/>
              <a:t>chương</a:t>
            </a:r>
            <a:r>
              <a:rPr lang="en-US" dirty="0"/>
              <a:t> </a:t>
            </a:r>
            <a:r>
              <a:rPr lang="en-US" dirty="0" err="1"/>
              <a:t>trình</a:t>
            </a:r>
            <a:r>
              <a:rPr lang="en-US" dirty="0"/>
              <a:t> </a:t>
            </a:r>
            <a:r>
              <a:rPr lang="en-US" dirty="0" err="1"/>
              <a:t>nhận</a:t>
            </a:r>
            <a:r>
              <a:rPr lang="en-US" dirty="0"/>
              <a:t> </a:t>
            </a:r>
            <a:r>
              <a:rPr lang="en-US" dirty="0" err="1"/>
              <a:t>biết</a:t>
            </a:r>
            <a:r>
              <a:rPr lang="en-US" dirty="0"/>
              <a:t> </a:t>
            </a:r>
            <a:r>
              <a:rPr lang="en-US" dirty="0" err="1"/>
              <a:t>các</a:t>
            </a:r>
            <a:r>
              <a:rPr lang="en-US" dirty="0"/>
              <a:t> </a:t>
            </a:r>
            <a:r>
              <a:rPr lang="en-US" dirty="0" err="1"/>
              <a:t>số</a:t>
            </a:r>
            <a:r>
              <a:rPr lang="en-US" dirty="0"/>
              <a:t> </a:t>
            </a:r>
            <a:r>
              <a:rPr lang="en-US" dirty="0" err="1"/>
              <a:t>này</a:t>
            </a:r>
            <a:r>
              <a:rPr lang="en-US" dirty="0"/>
              <a:t>?</a:t>
            </a:r>
          </a:p>
          <a:p>
            <a:r>
              <a:rPr lang="vi-VN" b="0" i="0" dirty="0">
                <a:solidFill>
                  <a:srgbClr val="000000"/>
                </a:solidFill>
                <a:effectLst/>
                <a:latin typeface="Lora" pitchFamily="2" charset="0"/>
              </a:rPr>
              <a:t>Nhưng nếu chúng ta có thể viết một chương trình mô phỏng cấu trúc não của bạn thì sao? Đó là ý tưởng đằng sau mạng nơ-ron. </a:t>
            </a:r>
            <a:r>
              <a:rPr lang="vi-VN" b="0" i="0">
                <a:solidFill>
                  <a:srgbClr val="000000"/>
                </a:solidFill>
                <a:effectLst/>
                <a:latin typeface="Lora" pitchFamily="2" charset="0"/>
              </a:rPr>
              <a:t>Hy vọng là bằng cách viết phần mềm lấy cảm hứng từ não, chúng ta có thể tạo ra các chương trình giải quyết các loại vấn đề mơ hồ và khó lý giải mà trí óc bạn rất giỏi giải quyết</a:t>
            </a:r>
            <a:endParaRPr lang="en-US" dirty="0"/>
          </a:p>
          <a:p>
            <a:endParaRPr lang="en-US" dirty="0"/>
          </a:p>
        </p:txBody>
      </p:sp>
      <p:sp>
        <p:nvSpPr>
          <p:cNvPr id="4" name="Slide Number Placeholder 3"/>
          <p:cNvSpPr>
            <a:spLocks noGrp="1"/>
          </p:cNvSpPr>
          <p:nvPr>
            <p:ph type="sldNum" sz="quarter" idx="5"/>
          </p:nvPr>
        </p:nvSpPr>
        <p:spPr/>
        <p:txBody>
          <a:bodyPr/>
          <a:lstStyle/>
          <a:p>
            <a:fld id="{24F9DA84-3FF9-FB45-98BD-20A27889F2B0}" type="slidenum">
              <a:rPr lang="en-US" smtClean="0"/>
              <a:t>2</a:t>
            </a:fld>
            <a:endParaRPr lang="en-US"/>
          </a:p>
        </p:txBody>
      </p:sp>
    </p:spTree>
    <p:extLst>
      <p:ext uri="{BB962C8B-B14F-4D97-AF65-F5344CB8AC3E}">
        <p14:creationId xmlns:p14="http://schemas.microsoft.com/office/powerpoint/2010/main" val="1198596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15</a:t>
            </a:fld>
            <a:endParaRPr lang="en-US"/>
          </a:p>
        </p:txBody>
      </p:sp>
    </p:spTree>
    <p:extLst>
      <p:ext uri="{BB962C8B-B14F-4D97-AF65-F5344CB8AC3E}">
        <p14:creationId xmlns:p14="http://schemas.microsoft.com/office/powerpoint/2010/main" val="9553207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16</a:t>
            </a:fld>
            <a:endParaRPr lang="en-US"/>
          </a:p>
        </p:txBody>
      </p:sp>
    </p:spTree>
    <p:extLst>
      <p:ext uri="{BB962C8B-B14F-4D97-AF65-F5344CB8AC3E}">
        <p14:creationId xmlns:p14="http://schemas.microsoft.com/office/powerpoint/2010/main" val="1341364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F9DA84-3FF9-FB45-98BD-20A27889F2B0}" type="slidenum">
              <a:rPr lang="en-US" smtClean="0"/>
              <a:t>17</a:t>
            </a:fld>
            <a:endParaRPr lang="en-US"/>
          </a:p>
        </p:txBody>
      </p:sp>
    </p:spTree>
    <p:extLst>
      <p:ext uri="{BB962C8B-B14F-4D97-AF65-F5344CB8AC3E}">
        <p14:creationId xmlns:p14="http://schemas.microsoft.com/office/powerpoint/2010/main" val="382864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18</a:t>
            </a:fld>
            <a:endParaRPr lang="en-US"/>
          </a:p>
        </p:txBody>
      </p:sp>
    </p:spTree>
    <p:extLst>
      <p:ext uri="{BB962C8B-B14F-4D97-AF65-F5344CB8AC3E}">
        <p14:creationId xmlns:p14="http://schemas.microsoft.com/office/powerpoint/2010/main" val="29764699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19</a:t>
            </a:fld>
            <a:endParaRPr lang="en-US"/>
          </a:p>
        </p:txBody>
      </p:sp>
    </p:spTree>
    <p:extLst>
      <p:ext uri="{BB962C8B-B14F-4D97-AF65-F5344CB8AC3E}">
        <p14:creationId xmlns:p14="http://schemas.microsoft.com/office/powerpoint/2010/main" val="297671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21</a:t>
            </a:fld>
            <a:endParaRPr lang="en-US"/>
          </a:p>
        </p:txBody>
      </p:sp>
    </p:spTree>
    <p:extLst>
      <p:ext uri="{BB962C8B-B14F-4D97-AF65-F5344CB8AC3E}">
        <p14:creationId xmlns:p14="http://schemas.microsoft.com/office/powerpoint/2010/main" val="11803703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22</a:t>
            </a:fld>
            <a:endParaRPr lang="en-US"/>
          </a:p>
        </p:txBody>
      </p:sp>
    </p:spTree>
    <p:extLst>
      <p:ext uri="{BB962C8B-B14F-4D97-AF65-F5344CB8AC3E}">
        <p14:creationId xmlns:p14="http://schemas.microsoft.com/office/powerpoint/2010/main" val="39952626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F9DA84-3FF9-FB45-98BD-20A27889F2B0}" type="slidenum">
              <a:rPr lang="en-US" smtClean="0"/>
              <a:t>23</a:t>
            </a:fld>
            <a:endParaRPr lang="en-US"/>
          </a:p>
        </p:txBody>
      </p:sp>
    </p:spTree>
    <p:extLst>
      <p:ext uri="{BB962C8B-B14F-4D97-AF65-F5344CB8AC3E}">
        <p14:creationId xmlns:p14="http://schemas.microsoft.com/office/powerpoint/2010/main" val="4036867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24</a:t>
            </a:fld>
            <a:endParaRPr lang="en-US"/>
          </a:p>
        </p:txBody>
      </p:sp>
    </p:spTree>
    <p:extLst>
      <p:ext uri="{BB962C8B-B14F-4D97-AF65-F5344CB8AC3E}">
        <p14:creationId xmlns:p14="http://schemas.microsoft.com/office/powerpoint/2010/main" val="2102972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25</a:t>
            </a:fld>
            <a:endParaRPr lang="en-US"/>
          </a:p>
        </p:txBody>
      </p:sp>
    </p:spTree>
    <p:extLst>
      <p:ext uri="{BB962C8B-B14F-4D97-AF65-F5344CB8AC3E}">
        <p14:creationId xmlns:p14="http://schemas.microsoft.com/office/powerpoint/2010/main" val="3912584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3</a:t>
            </a:fld>
            <a:endParaRPr lang="en-US"/>
          </a:p>
        </p:txBody>
      </p:sp>
    </p:spTree>
    <p:extLst>
      <p:ext uri="{BB962C8B-B14F-4D97-AF65-F5344CB8AC3E}">
        <p14:creationId xmlns:p14="http://schemas.microsoft.com/office/powerpoint/2010/main" val="1208058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5</a:t>
            </a:fld>
            <a:endParaRPr lang="en-US"/>
          </a:p>
        </p:txBody>
      </p:sp>
    </p:spTree>
    <p:extLst>
      <p:ext uri="{BB962C8B-B14F-4D97-AF65-F5344CB8AC3E}">
        <p14:creationId xmlns:p14="http://schemas.microsoft.com/office/powerpoint/2010/main" val="2329670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6</a:t>
            </a:fld>
            <a:endParaRPr lang="en-US"/>
          </a:p>
        </p:txBody>
      </p:sp>
    </p:spTree>
    <p:extLst>
      <p:ext uri="{BB962C8B-B14F-4D97-AF65-F5344CB8AC3E}">
        <p14:creationId xmlns:p14="http://schemas.microsoft.com/office/powerpoint/2010/main" val="361507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8</a:t>
            </a:fld>
            <a:endParaRPr lang="en-US"/>
          </a:p>
        </p:txBody>
      </p:sp>
    </p:spTree>
    <p:extLst>
      <p:ext uri="{BB962C8B-B14F-4D97-AF65-F5344CB8AC3E}">
        <p14:creationId xmlns:p14="http://schemas.microsoft.com/office/powerpoint/2010/main" val="1543389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9</a:t>
            </a:fld>
            <a:endParaRPr lang="en-US"/>
          </a:p>
        </p:txBody>
      </p:sp>
    </p:spTree>
    <p:extLst>
      <p:ext uri="{BB962C8B-B14F-4D97-AF65-F5344CB8AC3E}">
        <p14:creationId xmlns:p14="http://schemas.microsoft.com/office/powerpoint/2010/main" val="12904027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11</a:t>
            </a:fld>
            <a:endParaRPr lang="en-US"/>
          </a:p>
        </p:txBody>
      </p:sp>
    </p:spTree>
    <p:extLst>
      <p:ext uri="{BB962C8B-B14F-4D97-AF65-F5344CB8AC3E}">
        <p14:creationId xmlns:p14="http://schemas.microsoft.com/office/powerpoint/2010/main" val="1854853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0C3BF-4997-A76A-2153-7977475215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300973-68DB-6979-72A1-82C45334C5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EB6FA-CA6A-48D9-96DD-042134D9F8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1E893C-1476-6EF9-A649-5823C7BC2AE2}"/>
              </a:ext>
            </a:extLst>
          </p:cNvPr>
          <p:cNvSpPr>
            <a:spLocks noGrp="1"/>
          </p:cNvSpPr>
          <p:nvPr>
            <p:ph type="sldNum" sz="quarter" idx="5"/>
          </p:nvPr>
        </p:nvSpPr>
        <p:spPr/>
        <p:txBody>
          <a:bodyPr/>
          <a:lstStyle/>
          <a:p>
            <a:fld id="{24F9DA84-3FF9-FB45-98BD-20A27889F2B0}" type="slidenum">
              <a:rPr lang="en-US" smtClean="0"/>
              <a:t>13</a:t>
            </a:fld>
            <a:endParaRPr lang="en-US"/>
          </a:p>
        </p:txBody>
      </p:sp>
    </p:spTree>
    <p:extLst>
      <p:ext uri="{BB962C8B-B14F-4D97-AF65-F5344CB8AC3E}">
        <p14:creationId xmlns:p14="http://schemas.microsoft.com/office/powerpoint/2010/main" val="17635180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F9DA84-3FF9-FB45-98BD-20A27889F2B0}" type="slidenum">
              <a:rPr lang="en-US" smtClean="0"/>
              <a:t>14</a:t>
            </a:fld>
            <a:endParaRPr lang="en-US"/>
          </a:p>
        </p:txBody>
      </p:sp>
    </p:spTree>
    <p:extLst>
      <p:ext uri="{BB962C8B-B14F-4D97-AF65-F5344CB8AC3E}">
        <p14:creationId xmlns:p14="http://schemas.microsoft.com/office/powerpoint/2010/main" val="419437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emf"/><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png"/><Relationship Id="rId7"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8.png"/></Relationships>
</file>

<file path=ppt/slides/_rels/slide2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3.png"/><Relationship Id="rId7"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14.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6C0F"/>
        </a:solidFill>
        <a:effectLst/>
      </p:bgPr>
    </p:bg>
    <p:spTree>
      <p:nvGrpSpPr>
        <p:cNvPr id="1" name=""/>
        <p:cNvGrpSpPr/>
        <p:nvPr/>
      </p:nvGrpSpPr>
      <p:grpSpPr>
        <a:xfrm>
          <a:off x="0" y="0"/>
          <a:ext cx="0" cy="0"/>
          <a:chOff x="0" y="0"/>
          <a:chExt cx="0" cy="0"/>
        </a:xfrm>
      </p:grpSpPr>
      <p:sp>
        <p:nvSpPr>
          <p:cNvPr id="2" name="Freeform 2"/>
          <p:cNvSpPr/>
          <p:nvPr/>
        </p:nvSpPr>
        <p:spPr>
          <a:xfrm>
            <a:off x="0" y="975195"/>
            <a:ext cx="4450490" cy="8914306"/>
          </a:xfrm>
          <a:custGeom>
            <a:avLst/>
            <a:gdLst/>
            <a:ahLst/>
            <a:cxnLst/>
            <a:rect l="l" t="t" r="r" b="b"/>
            <a:pathLst>
              <a:path w="4450490" h="8914306">
                <a:moveTo>
                  <a:pt x="0" y="0"/>
                </a:moveTo>
                <a:lnTo>
                  <a:pt x="4450490" y="0"/>
                </a:lnTo>
                <a:lnTo>
                  <a:pt x="4450490" y="8914306"/>
                </a:lnTo>
                <a:lnTo>
                  <a:pt x="0" y="8914306"/>
                </a:lnTo>
                <a:lnTo>
                  <a:pt x="0" y="0"/>
                </a:lnTo>
                <a:close/>
              </a:path>
            </a:pathLst>
          </a:custGeom>
          <a:blipFill>
            <a:blip r:embed="rId2"/>
            <a:stretch>
              <a:fillRect/>
            </a:stretch>
          </a:blipFill>
        </p:spPr>
        <p:txBody>
          <a:bodyPr/>
          <a:lstStyle/>
          <a:p>
            <a:endParaRPr lang="en-US"/>
          </a:p>
        </p:txBody>
      </p:sp>
      <p:sp>
        <p:nvSpPr>
          <p:cNvPr id="3" name="Freeform 3"/>
          <p:cNvSpPr/>
          <p:nvPr/>
        </p:nvSpPr>
        <p:spPr>
          <a:xfrm>
            <a:off x="30480" y="981869"/>
            <a:ext cx="4460621" cy="8986231"/>
          </a:xfrm>
          <a:custGeom>
            <a:avLst/>
            <a:gdLst/>
            <a:ahLst/>
            <a:cxnLst/>
            <a:rect l="l" t="t" r="r" b="b"/>
            <a:pathLst>
              <a:path w="4460621" h="8986231">
                <a:moveTo>
                  <a:pt x="0" y="0"/>
                </a:moveTo>
                <a:lnTo>
                  <a:pt x="4460621" y="0"/>
                </a:lnTo>
                <a:lnTo>
                  <a:pt x="4460621" y="8986231"/>
                </a:lnTo>
                <a:lnTo>
                  <a:pt x="0" y="8986231"/>
                </a:lnTo>
                <a:lnTo>
                  <a:pt x="0" y="0"/>
                </a:lnTo>
                <a:close/>
              </a:path>
            </a:pathLst>
          </a:custGeom>
          <a:blipFill>
            <a:blip r:embed="rId3"/>
            <a:stretch>
              <a:fillRect r="-4967"/>
            </a:stretch>
          </a:blipFill>
        </p:spPr>
        <p:txBody>
          <a:bodyPr/>
          <a:lstStyle/>
          <a:p>
            <a:endParaRPr lang="en-US"/>
          </a:p>
        </p:txBody>
      </p:sp>
      <p:sp>
        <p:nvSpPr>
          <p:cNvPr id="4" name="Freeform 4"/>
          <p:cNvSpPr/>
          <p:nvPr/>
        </p:nvSpPr>
        <p:spPr>
          <a:xfrm>
            <a:off x="0" y="9635852"/>
            <a:ext cx="18288000" cy="762840"/>
          </a:xfrm>
          <a:custGeom>
            <a:avLst/>
            <a:gdLst/>
            <a:ahLst/>
            <a:cxnLst/>
            <a:rect l="l" t="t" r="r" b="b"/>
            <a:pathLst>
              <a:path w="18288000" h="762840">
                <a:moveTo>
                  <a:pt x="0" y="0"/>
                </a:moveTo>
                <a:lnTo>
                  <a:pt x="18288000" y="0"/>
                </a:lnTo>
                <a:lnTo>
                  <a:pt x="18288000" y="762840"/>
                </a:lnTo>
                <a:lnTo>
                  <a:pt x="0" y="762840"/>
                </a:lnTo>
                <a:lnTo>
                  <a:pt x="0" y="0"/>
                </a:lnTo>
                <a:close/>
              </a:path>
            </a:pathLst>
          </a:custGeom>
          <a:blipFill>
            <a:blip r:embed="rId4"/>
            <a:stretch>
              <a:fillRect t="-6937" b="-6937"/>
            </a:stretch>
          </a:blipFill>
        </p:spPr>
        <p:txBody>
          <a:bodyPr/>
          <a:lstStyle/>
          <a:p>
            <a:endParaRPr lang="en-US"/>
          </a:p>
        </p:txBody>
      </p:sp>
      <p:sp>
        <p:nvSpPr>
          <p:cNvPr id="5" name="Freeform 5"/>
          <p:cNvSpPr/>
          <p:nvPr/>
        </p:nvSpPr>
        <p:spPr>
          <a:xfrm>
            <a:off x="10737476" y="584200"/>
            <a:ext cx="1600200" cy="1447800"/>
          </a:xfrm>
          <a:custGeom>
            <a:avLst/>
            <a:gdLst/>
            <a:ahLst/>
            <a:cxnLst/>
            <a:rect l="l" t="t" r="r" b="b"/>
            <a:pathLst>
              <a:path w="3628048" h="3292539">
                <a:moveTo>
                  <a:pt x="0" y="0"/>
                </a:moveTo>
                <a:lnTo>
                  <a:pt x="3628049" y="0"/>
                </a:lnTo>
                <a:lnTo>
                  <a:pt x="3628049" y="3292539"/>
                </a:lnTo>
                <a:lnTo>
                  <a:pt x="0" y="3292539"/>
                </a:lnTo>
                <a:lnTo>
                  <a:pt x="0" y="0"/>
                </a:lnTo>
                <a:close/>
              </a:path>
            </a:pathLst>
          </a:custGeom>
          <a:blipFill>
            <a:blip r:embed="rId5"/>
            <a:stretch>
              <a:fillRect/>
            </a:stretch>
          </a:blipFill>
        </p:spPr>
        <p:txBody>
          <a:bodyPr/>
          <a:lstStyle/>
          <a:p>
            <a:endParaRPr lang="en-US"/>
          </a:p>
        </p:txBody>
      </p:sp>
      <p:sp>
        <p:nvSpPr>
          <p:cNvPr id="6" name="TextBox 6"/>
          <p:cNvSpPr txBox="1"/>
          <p:nvPr/>
        </p:nvSpPr>
        <p:spPr>
          <a:xfrm>
            <a:off x="4450491" y="2821092"/>
            <a:ext cx="13807030" cy="4924425"/>
          </a:xfrm>
          <a:prstGeom prst="rect">
            <a:avLst/>
          </a:prstGeom>
        </p:spPr>
        <p:txBody>
          <a:bodyPr wrap="square" lIns="0" tIns="0" rIns="0" bIns="0" rtlCol="0" anchor="t">
            <a:spAutoFit/>
          </a:bodyPr>
          <a:lstStyle/>
          <a:p>
            <a:pPr algn="ctr">
              <a:lnSpc>
                <a:spcPct val="150000"/>
              </a:lnSpc>
            </a:pPr>
            <a:r>
              <a:rPr lang="en-US" sz="4800" smtClean="0">
                <a:solidFill>
                  <a:srgbClr val="F5FFFB"/>
                </a:solidFill>
                <a:latin typeface="Arial" panose="020B0604020202020204" pitchFamily="34" charset="0"/>
                <a:ea typeface="Arial Unicode Bold"/>
                <a:cs typeface="Arial" panose="020B0604020202020204" pitchFamily="34" charset="0"/>
                <a:sym typeface="Arial Unicode Bold"/>
              </a:rPr>
              <a:t>Đề Tài</a:t>
            </a:r>
            <a:endParaRPr lang="en-US" sz="4800" dirty="0">
              <a:solidFill>
                <a:srgbClr val="F5FFFB"/>
              </a:solidFill>
              <a:latin typeface="Arial" panose="020B0604020202020204" pitchFamily="34" charset="0"/>
              <a:ea typeface="Arial Unicode Bold"/>
              <a:cs typeface="Arial" panose="020B0604020202020204" pitchFamily="34" charset="0"/>
              <a:sym typeface="Arial Unicode Bold"/>
            </a:endParaRPr>
          </a:p>
          <a:p>
            <a:pPr algn="ctr">
              <a:lnSpc>
                <a:spcPct val="150000"/>
              </a:lnSpc>
            </a:pPr>
            <a:r>
              <a:rPr lang="en-US" sz="4800" smtClean="0">
                <a:solidFill>
                  <a:srgbClr val="F5FFFB"/>
                </a:solidFill>
                <a:latin typeface="Arial" panose="020B0604020202020204" pitchFamily="34" charset="0"/>
                <a:ea typeface="Arial Unicode Bold"/>
                <a:cs typeface="Arial" panose="020B0604020202020204" pitchFamily="34" charset="0"/>
                <a:sym typeface="Arial Unicode Bold"/>
              </a:rPr>
              <a:t> </a:t>
            </a:r>
            <a:r>
              <a:rPr lang="en-US" sz="6600" b="1" smtClean="0">
                <a:solidFill>
                  <a:srgbClr val="F5FFFB"/>
                </a:solidFill>
                <a:latin typeface="Arial" panose="020B0604020202020204" pitchFamily="34" charset="0"/>
                <a:ea typeface="Arial Unicode Bold"/>
                <a:cs typeface="Arial" panose="020B0604020202020204" pitchFamily="34" charset="0"/>
                <a:sym typeface="Arial Unicode Bold"/>
              </a:rPr>
              <a:t>Hệ Thống Nhận Diện Và Đếm Số Lượng Sinh Viên Trong Lớp Học</a:t>
            </a:r>
            <a:endParaRPr lang="en-US" sz="1200" b="1" dirty="0">
              <a:solidFill>
                <a:srgbClr val="F5FFFB"/>
              </a:solidFill>
              <a:latin typeface="Arial Unicode Bold"/>
              <a:ea typeface="Arial Unicode Bold"/>
              <a:cs typeface="Arial Unicode Bold"/>
              <a:sym typeface="Arial Unicode Bold"/>
            </a:endParaRPr>
          </a:p>
          <a:p>
            <a:pPr>
              <a:lnSpc>
                <a:spcPts val="5967"/>
              </a:lnSpc>
            </a:pPr>
            <a:r>
              <a:rPr lang="en-US" sz="4000" dirty="0">
                <a:solidFill>
                  <a:srgbClr val="F5FFFB"/>
                </a:solidFill>
                <a:latin typeface="Arial" panose="020B0604020202020204" pitchFamily="34" charset="0"/>
                <a:ea typeface="Arial Unicode Bold"/>
                <a:cs typeface="Arial" panose="020B0604020202020204" pitchFamily="34" charset="0"/>
                <a:sym typeface="Arial Unicode Bold"/>
              </a:rPr>
              <a:t>	</a:t>
            </a:r>
          </a:p>
        </p:txBody>
      </p:sp>
      <p:sp>
        <p:nvSpPr>
          <p:cNvPr id="7" name="TextBox 6">
            <a:extLst>
              <a:ext uri="{FF2B5EF4-FFF2-40B4-BE49-F238E27FC236}">
                <a16:creationId xmlns:a16="http://schemas.microsoft.com/office/drawing/2014/main" id="{4C6CB3D4-C92B-40CE-2F50-B1E1E169A885}"/>
              </a:ext>
            </a:extLst>
          </p:cNvPr>
          <p:cNvSpPr txBox="1"/>
          <p:nvPr/>
        </p:nvSpPr>
        <p:spPr>
          <a:xfrm>
            <a:off x="8870576" y="7698003"/>
            <a:ext cx="6934200" cy="584775"/>
          </a:xfrm>
          <a:prstGeom prst="rect">
            <a:avLst/>
          </a:prstGeom>
          <a:noFill/>
        </p:spPr>
        <p:txBody>
          <a:bodyPr wrap="square">
            <a:spAutoFit/>
          </a:bodyPr>
          <a:lstStyle/>
          <a:p>
            <a:r>
              <a:rPr lang="en-US" sz="3200" smtClean="0">
                <a:solidFill>
                  <a:schemeClr val="bg1"/>
                </a:solidFill>
                <a:latin typeface="Arial"/>
                <a:cs typeface="Arial"/>
              </a:rPr>
              <a:t>Người Hướng Dẫn:</a:t>
            </a:r>
            <a:endParaRPr lang="en-US" sz="3200" dirty="0">
              <a:solidFill>
                <a:schemeClr val="bg1"/>
              </a:solidFill>
              <a:latin typeface="Arial"/>
              <a:cs typeface="Arial"/>
            </a:endParaRPr>
          </a:p>
        </p:txBody>
      </p:sp>
      <p:pic>
        <p:nvPicPr>
          <p:cNvPr id="9" name="Picture 8">
            <a:extLst>
              <a:ext uri="{FF2B5EF4-FFF2-40B4-BE49-F238E27FC236}">
                <a16:creationId xmlns:a16="http://schemas.microsoft.com/office/drawing/2014/main" id="{7EF14EE5-D9EF-8B5F-1071-7F0F8DC778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pic>
        <p:nvPicPr>
          <p:cNvPr id="10" name="Picture 9">
            <a:extLst>
              <a:ext uri="{FF2B5EF4-FFF2-40B4-BE49-F238E27FC236}">
                <a16:creationId xmlns:a16="http://schemas.microsoft.com/office/drawing/2014/main" id="{AE93163D-C2DE-909B-F5CD-01B4FC2561E7}"/>
              </a:ext>
            </a:extLst>
          </p:cNvPr>
          <p:cNvPicPr>
            <a:picLocks noChangeAspect="1"/>
          </p:cNvPicPr>
          <p:nvPr/>
        </p:nvPicPr>
        <p:blipFill>
          <a:blip r:embed="rId7"/>
          <a:stretch>
            <a:fillRect/>
          </a:stretch>
        </p:blipFill>
        <p:spPr>
          <a:xfrm>
            <a:off x="1270000" y="1270000"/>
            <a:ext cx="63500" cy="76200"/>
          </a:xfrm>
          <a:prstGeom prst="rect">
            <a:avLst/>
          </a:prstGeom>
        </p:spPr>
      </p:pic>
      <p:pic>
        <p:nvPicPr>
          <p:cNvPr id="11" name="Picture 10">
            <a:extLst>
              <a:ext uri="{FF2B5EF4-FFF2-40B4-BE49-F238E27FC236}">
                <a16:creationId xmlns:a16="http://schemas.microsoft.com/office/drawing/2014/main" id="{893F686F-653A-1AF4-3875-311417B4038F}"/>
              </a:ext>
            </a:extLst>
          </p:cNvPr>
          <p:cNvPicPr>
            <a:picLocks noChangeAspect="1"/>
          </p:cNvPicPr>
          <p:nvPr/>
        </p:nvPicPr>
        <p:blipFill>
          <a:blip r:embed="rId7"/>
          <a:stretch>
            <a:fillRect/>
          </a:stretch>
        </p:blipFill>
        <p:spPr>
          <a:xfrm>
            <a:off x="1270000" y="1270000"/>
            <a:ext cx="63500" cy="76200"/>
          </a:xfrm>
          <a:prstGeom prst="rect">
            <a:avLst/>
          </a:prstGeom>
        </p:spPr>
      </p:pic>
      <p:pic>
        <p:nvPicPr>
          <p:cNvPr id="12" name="Picture 11">
            <a:extLst>
              <a:ext uri="{FF2B5EF4-FFF2-40B4-BE49-F238E27FC236}">
                <a16:creationId xmlns:a16="http://schemas.microsoft.com/office/drawing/2014/main" id="{D1A13686-2DC6-400F-20BE-006E7B81B203}"/>
              </a:ext>
            </a:extLst>
          </p:cNvPr>
          <p:cNvPicPr>
            <a:picLocks noChangeAspect="1"/>
          </p:cNvPicPr>
          <p:nvPr/>
        </p:nvPicPr>
        <p:blipFill>
          <a:blip r:embed="rId7"/>
          <a:stretch>
            <a:fillRect/>
          </a:stretch>
        </p:blipFill>
        <p:spPr>
          <a:xfrm>
            <a:off x="1270000" y="1270000"/>
            <a:ext cx="63500" cy="76200"/>
          </a:xfrm>
          <a:prstGeom prst="rect">
            <a:avLst/>
          </a:prstGeom>
        </p:spPr>
      </p:pic>
      <p:pic>
        <p:nvPicPr>
          <p:cNvPr id="13" name="Picture 12">
            <a:extLst>
              <a:ext uri="{FF2B5EF4-FFF2-40B4-BE49-F238E27FC236}">
                <a16:creationId xmlns:a16="http://schemas.microsoft.com/office/drawing/2014/main" id="{8A24DAD3-EF97-9D6F-9DB5-B4722438A53B}"/>
              </a:ext>
            </a:extLst>
          </p:cNvPr>
          <p:cNvPicPr>
            <a:picLocks noChangeAspect="1"/>
          </p:cNvPicPr>
          <p:nvPr/>
        </p:nvPicPr>
        <p:blipFill>
          <a:blip r:embed="rId8"/>
          <a:stretch>
            <a:fillRect/>
          </a:stretch>
        </p:blipFill>
        <p:spPr>
          <a:xfrm>
            <a:off x="1270000" y="1270000"/>
            <a:ext cx="63500" cy="7620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C81EEE-3285-3D29-B716-E2490367AF5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6F6BDD49-73A6-37D6-DFBA-71EAC12464E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91E9422C-287C-C7AC-6D13-4A188E3FC133}"/>
              </a:ext>
            </a:extLst>
          </p:cNvPr>
          <p:cNvSpPr/>
          <p:nvPr/>
        </p:nvSpPr>
        <p:spPr>
          <a:xfrm>
            <a:off x="16154400" y="237058"/>
            <a:ext cx="1371600" cy="10964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5D8F51C1-7485-BB87-F0F7-F007C65B9E38}"/>
              </a:ext>
            </a:extLst>
          </p:cNvPr>
          <p:cNvSpPr txBox="1"/>
          <p:nvPr/>
        </p:nvSpPr>
        <p:spPr>
          <a:xfrm>
            <a:off x="1524000" y="4461991"/>
            <a:ext cx="15261336" cy="1200329"/>
          </a:xfrm>
          <a:prstGeom prst="rect">
            <a:avLst/>
          </a:prstGeom>
          <a:noFill/>
        </p:spPr>
        <p:txBody>
          <a:bodyPr wrap="square" rtlCol="0">
            <a:spAutoFit/>
          </a:bodyPr>
          <a:lstStyle/>
          <a:p>
            <a:pPr algn="ctr"/>
            <a:r>
              <a:rPr lang="en-US" sz="7200" b="1" smtClean="0">
                <a:solidFill>
                  <a:srgbClr val="FF6600"/>
                </a:solidFill>
                <a:latin typeface="Arial"/>
                <a:cs typeface="Arial"/>
              </a:rPr>
              <a:t>CÁC NGHIÊN CỨU LIÊN QUAN</a:t>
            </a:r>
            <a:endParaRPr lang="en-US" sz="7200" b="1" dirty="0">
              <a:solidFill>
                <a:srgbClr val="1F409A"/>
              </a:solidFill>
              <a:latin typeface="Arial"/>
              <a:cs typeface="Arial"/>
            </a:endParaRPr>
          </a:p>
        </p:txBody>
      </p:sp>
    </p:spTree>
    <p:extLst>
      <p:ext uri="{BB962C8B-B14F-4D97-AF65-F5344CB8AC3E}">
        <p14:creationId xmlns:p14="http://schemas.microsoft.com/office/powerpoint/2010/main" val="287499632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NGHIÊN CỨU LIÊN QUAN</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005391"/>
            <a:ext cx="13944600" cy="5632311"/>
          </a:xfrm>
          <a:prstGeom prst="rect">
            <a:avLst/>
          </a:prstGeom>
          <a:noFill/>
        </p:spPr>
        <p:txBody>
          <a:bodyPr wrap="square">
            <a:spAutoFit/>
          </a:bodyPr>
          <a:lstStyle/>
          <a:p>
            <a:pPr marL="457200" indent="-457200">
              <a:buFont typeface="Arial" panose="020B0604020202020204" pitchFamily="34" charset="0"/>
              <a:buChar char="•"/>
            </a:pPr>
            <a:r>
              <a:rPr lang="en-US" sz="4000" smtClean="0">
                <a:latin typeface="Arial" panose="020B0604020202020204" pitchFamily="34" charset="0"/>
                <a:cs typeface="Arial" panose="020B0604020202020204" pitchFamily="34" charset="0"/>
              </a:rPr>
              <a:t>Hệ thống điểm danh tự động</a:t>
            </a:r>
          </a:p>
          <a:p>
            <a:pPr marL="457200" indent="-457200">
              <a:buFont typeface="Arial" panose="020B0604020202020204" pitchFamily="34" charset="0"/>
              <a:buChar char="•"/>
            </a:pPr>
            <a:endParaRPr lang="en-US" sz="400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4000" smtClean="0">
                <a:latin typeface="Arial" panose="020B0604020202020204" pitchFamily="34" charset="0"/>
                <a:cs typeface="Arial" panose="020B0604020202020204" pitchFamily="34" charset="0"/>
              </a:rPr>
              <a:t>Giám sát an ninh bằng AI</a:t>
            </a:r>
          </a:p>
          <a:p>
            <a:pPr marL="457200" indent="-457200">
              <a:buFont typeface="Arial" panose="020B0604020202020204" pitchFamily="34" charset="0"/>
              <a:buChar char="•"/>
            </a:pPr>
            <a:endParaRPr lang="en-US" sz="400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4000" smtClean="0">
                <a:latin typeface="Arial" panose="020B0604020202020204" pitchFamily="34" charset="0"/>
                <a:cs typeface="Arial" panose="020B0604020202020204" pitchFamily="34" charset="0"/>
              </a:rPr>
              <a:t>Theo dõi mật độ xe trong khu vực</a:t>
            </a:r>
          </a:p>
          <a:p>
            <a:pPr marL="457200" indent="-457200">
              <a:buFont typeface="Arial" panose="020B0604020202020204" pitchFamily="34" charset="0"/>
              <a:buChar char="•"/>
            </a:pPr>
            <a:endParaRPr lang="en-US" sz="400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4000" smtClean="0">
                <a:latin typeface="Arial" panose="020B0604020202020204" pitchFamily="34" charset="0"/>
                <a:cs typeface="Arial" panose="020B0604020202020204" pitchFamily="34" charset="0"/>
              </a:rPr>
              <a:t>Nhận dạng biển số xe</a:t>
            </a:r>
          </a:p>
          <a:p>
            <a:pPr marL="457200" indent="-457200">
              <a:buFont typeface="Arial" panose="020B0604020202020204" pitchFamily="34" charset="0"/>
              <a:buChar char="•"/>
            </a:pPr>
            <a:endParaRPr lang="en-US" sz="400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4000" smtClean="0">
                <a:latin typeface="Arial" panose="020B0604020202020204" pitchFamily="34" charset="0"/>
                <a:cs typeface="Arial" panose="020B0604020202020204" pitchFamily="34" charset="0"/>
              </a:rPr>
              <a:t>Hệ thống điểm số sinh viên trong lớp học</a:t>
            </a:r>
            <a:endParaRPr lang="vi-VN" sz="4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31757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C81EEE-3285-3D29-B716-E2490367AF5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6F6BDD49-73A6-37D6-DFBA-71EAC12464E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91E9422C-287C-C7AC-6D13-4A188E3FC133}"/>
              </a:ext>
            </a:extLst>
          </p:cNvPr>
          <p:cNvSpPr/>
          <p:nvPr/>
        </p:nvSpPr>
        <p:spPr>
          <a:xfrm>
            <a:off x="16154400" y="237058"/>
            <a:ext cx="1371600" cy="10964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5D8F51C1-7485-BB87-F0F7-F007C65B9E38}"/>
              </a:ext>
            </a:extLst>
          </p:cNvPr>
          <p:cNvSpPr txBox="1"/>
          <p:nvPr/>
        </p:nvSpPr>
        <p:spPr>
          <a:xfrm>
            <a:off x="1524000" y="4461991"/>
            <a:ext cx="15261336" cy="1200329"/>
          </a:xfrm>
          <a:prstGeom prst="rect">
            <a:avLst/>
          </a:prstGeom>
          <a:noFill/>
        </p:spPr>
        <p:txBody>
          <a:bodyPr wrap="square" rtlCol="0">
            <a:spAutoFit/>
          </a:bodyPr>
          <a:lstStyle/>
          <a:p>
            <a:pPr algn="ctr"/>
            <a:r>
              <a:rPr lang="en-US" sz="7200" b="1" smtClean="0">
                <a:solidFill>
                  <a:srgbClr val="FF6600"/>
                </a:solidFill>
                <a:latin typeface="Arial"/>
                <a:cs typeface="Arial"/>
              </a:rPr>
              <a:t>SƠ ĐỒ HỆ THỐNG</a:t>
            </a:r>
            <a:endParaRPr lang="en-US" sz="7200" b="1" dirty="0">
              <a:solidFill>
                <a:srgbClr val="1F409A"/>
              </a:solidFill>
              <a:latin typeface="Arial"/>
              <a:cs typeface="Arial"/>
            </a:endParaRPr>
          </a:p>
        </p:txBody>
      </p:sp>
    </p:spTree>
    <p:extLst>
      <p:ext uri="{BB962C8B-B14F-4D97-AF65-F5344CB8AC3E}">
        <p14:creationId xmlns:p14="http://schemas.microsoft.com/office/powerpoint/2010/main" val="29583412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SƠ ĐỒ </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pic>
        <p:nvPicPr>
          <p:cNvPr id="4" name="Picture 3"/>
          <p:cNvPicPr>
            <a:picLocks noChangeAspect="1"/>
          </p:cNvPicPr>
          <p:nvPr/>
        </p:nvPicPr>
        <p:blipFill>
          <a:blip r:embed="rId6"/>
          <a:stretch>
            <a:fillRect/>
          </a:stretch>
        </p:blipFill>
        <p:spPr>
          <a:xfrm>
            <a:off x="2286000" y="1562100"/>
            <a:ext cx="13030200" cy="7391399"/>
          </a:xfrm>
          <a:prstGeom prst="rect">
            <a:avLst/>
          </a:prstGeom>
        </p:spPr>
      </p:pic>
    </p:spTree>
    <p:extLst>
      <p:ext uri="{BB962C8B-B14F-4D97-AF65-F5344CB8AC3E}">
        <p14:creationId xmlns:p14="http://schemas.microsoft.com/office/powerpoint/2010/main" val="349614074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42978E-A0C7-7F85-FB90-5805F37E339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FCC9FE8-58EE-47C6-8E10-F0C27E283324}"/>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E97D41E7-385F-D836-5762-67D10E8AC308}"/>
              </a:ext>
            </a:extLst>
          </p:cNvPr>
          <p:cNvSpPr/>
          <p:nvPr/>
        </p:nvSpPr>
        <p:spPr>
          <a:xfrm>
            <a:off x="16154400" y="237058"/>
            <a:ext cx="1371600" cy="10964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47D34FA-31D0-1261-E71F-0F3B86F54EAF}"/>
              </a:ext>
            </a:extLst>
          </p:cNvPr>
          <p:cNvSpPr txBox="1"/>
          <p:nvPr/>
        </p:nvSpPr>
        <p:spPr>
          <a:xfrm>
            <a:off x="1524000" y="4461991"/>
            <a:ext cx="15261336" cy="1200329"/>
          </a:xfrm>
          <a:prstGeom prst="rect">
            <a:avLst/>
          </a:prstGeom>
          <a:noFill/>
        </p:spPr>
        <p:txBody>
          <a:bodyPr wrap="square" rtlCol="0">
            <a:spAutoFit/>
          </a:bodyPr>
          <a:lstStyle/>
          <a:p>
            <a:pPr algn="ctr"/>
            <a:r>
              <a:rPr lang="en-US" sz="7200" b="1" smtClean="0">
                <a:solidFill>
                  <a:srgbClr val="FF6600"/>
                </a:solidFill>
                <a:latin typeface="Arial"/>
                <a:cs typeface="Arial"/>
              </a:rPr>
              <a:t>CÔNG NGHỆ VÀ CÁC THIẾT BỊ</a:t>
            </a:r>
            <a:endParaRPr lang="en-US" sz="7200" b="1" dirty="0">
              <a:solidFill>
                <a:srgbClr val="1F409A"/>
              </a:solidFill>
              <a:latin typeface="Arial"/>
              <a:cs typeface="Arial"/>
            </a:endParaRPr>
          </a:p>
        </p:txBody>
      </p:sp>
    </p:spTree>
    <p:extLst>
      <p:ext uri="{BB962C8B-B14F-4D97-AF65-F5344CB8AC3E}">
        <p14:creationId xmlns:p14="http://schemas.microsoft.com/office/powerpoint/2010/main" val="42229495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CÔNG NGHỆ SỬ DỤNG</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476500"/>
            <a:ext cx="13944600" cy="4401205"/>
          </a:xfrm>
          <a:prstGeom prst="rect">
            <a:avLst/>
          </a:prstGeom>
          <a:noFill/>
        </p:spPr>
        <p:txBody>
          <a:bodyPr wrap="square">
            <a:spAutoFit/>
          </a:bodyPr>
          <a:lstStyle/>
          <a:p>
            <a:pPr marL="571500" indent="-571500">
              <a:buFont typeface="Arial" panose="020B0604020202020204" pitchFamily="34" charset="0"/>
              <a:buChar char="•"/>
            </a:pPr>
            <a:r>
              <a:rPr lang="vi-VN" sz="4000" smtClean="0"/>
              <a:t>YOLOv8</a:t>
            </a:r>
            <a:r>
              <a:rPr lang="vi-VN" sz="4000"/>
              <a:t>: Nhận diện vật </a:t>
            </a:r>
            <a:r>
              <a:rPr lang="vi-VN" sz="4000"/>
              <a:t>thể</a:t>
            </a:r>
            <a:r>
              <a:rPr lang="vi-VN" sz="4000" smtClean="0"/>
              <a:t>.</a:t>
            </a:r>
            <a:endParaRPr lang="en-US" sz="4000" smtClean="0"/>
          </a:p>
          <a:p>
            <a:pPr marL="571500" indent="-571500">
              <a:buFont typeface="Arial" panose="020B0604020202020204" pitchFamily="34" charset="0"/>
              <a:buChar char="•"/>
            </a:pPr>
            <a:endParaRPr lang="vi-VN" sz="4000"/>
          </a:p>
          <a:p>
            <a:pPr marL="571500" indent="-571500">
              <a:buFont typeface="Arial" panose="020B0604020202020204" pitchFamily="34" charset="0"/>
              <a:buChar char="•"/>
            </a:pPr>
            <a:r>
              <a:rPr lang="vi-VN" sz="4000" smtClean="0"/>
              <a:t>DeepSORT</a:t>
            </a:r>
            <a:r>
              <a:rPr lang="vi-VN" sz="4000"/>
              <a:t>: Theo dõi ID đối </a:t>
            </a:r>
            <a:r>
              <a:rPr lang="vi-VN" sz="4000"/>
              <a:t>tượng</a:t>
            </a:r>
            <a:r>
              <a:rPr lang="vi-VN" sz="4000" smtClean="0"/>
              <a:t>.</a:t>
            </a:r>
            <a:endParaRPr lang="en-US" sz="4000" smtClean="0"/>
          </a:p>
          <a:p>
            <a:pPr marL="571500" indent="-571500">
              <a:buFont typeface="Arial" panose="020B0604020202020204" pitchFamily="34" charset="0"/>
              <a:buChar char="•"/>
            </a:pPr>
            <a:endParaRPr lang="vi-VN" sz="4000"/>
          </a:p>
          <a:p>
            <a:pPr marL="571500" indent="-571500">
              <a:buFont typeface="Arial" panose="020B0604020202020204" pitchFamily="34" charset="0"/>
              <a:buChar char="•"/>
            </a:pPr>
            <a:r>
              <a:rPr lang="vi-VN" sz="4000" smtClean="0"/>
              <a:t>Flask</a:t>
            </a:r>
            <a:r>
              <a:rPr lang="vi-VN" sz="4000"/>
              <a:t>: Xây dựng web </a:t>
            </a:r>
            <a:r>
              <a:rPr lang="vi-VN" sz="4000"/>
              <a:t>app</a:t>
            </a:r>
            <a:r>
              <a:rPr lang="vi-VN" sz="4000" smtClean="0"/>
              <a:t>.</a:t>
            </a:r>
            <a:endParaRPr lang="en-US" sz="4000" smtClean="0"/>
          </a:p>
          <a:p>
            <a:pPr marL="571500" indent="-571500">
              <a:buFont typeface="Arial" panose="020B0604020202020204" pitchFamily="34" charset="0"/>
              <a:buChar char="•"/>
            </a:pPr>
            <a:endParaRPr lang="vi-VN" sz="4000"/>
          </a:p>
          <a:p>
            <a:pPr marL="571500" indent="-571500">
              <a:buFont typeface="Arial" panose="020B0604020202020204" pitchFamily="34" charset="0"/>
              <a:buChar char="•"/>
            </a:pPr>
            <a:r>
              <a:rPr lang="vi-VN" sz="4000" smtClean="0"/>
              <a:t>OpenCV</a:t>
            </a:r>
            <a:r>
              <a:rPr lang="vi-VN" sz="4000"/>
              <a:t>: Xử lý video.</a:t>
            </a:r>
            <a:endParaRPr lang="vi-VN" sz="4000"/>
          </a:p>
        </p:txBody>
      </p:sp>
    </p:spTree>
    <p:extLst>
      <p:ext uri="{BB962C8B-B14F-4D97-AF65-F5344CB8AC3E}">
        <p14:creationId xmlns:p14="http://schemas.microsoft.com/office/powerpoint/2010/main" val="38631182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THIẾT BỊ</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476500"/>
            <a:ext cx="13944600" cy="707886"/>
          </a:xfrm>
          <a:prstGeom prst="rect">
            <a:avLst/>
          </a:prstGeom>
          <a:noFill/>
        </p:spPr>
        <p:txBody>
          <a:bodyPr wrap="square">
            <a:spAutoFit/>
          </a:bodyPr>
          <a:lstStyle/>
          <a:p>
            <a:pPr marL="571500" indent="-571500">
              <a:buFont typeface="Arial" panose="020B0604020202020204" pitchFamily="34" charset="0"/>
              <a:buChar char="•"/>
            </a:pPr>
            <a:endParaRPr lang="vi-VN" sz="4000">
              <a:latin typeface="Calibri" panose="020F0502020204030204" pitchFamily="34" charset="0"/>
              <a:cs typeface="Calibri" panose="020F0502020204030204" pitchFamily="34" charset="0"/>
            </a:endParaRPr>
          </a:p>
        </p:txBody>
      </p:sp>
      <p:pic>
        <p:nvPicPr>
          <p:cNvPr id="4" name="Picture 3"/>
          <p:cNvPicPr>
            <a:picLocks noChangeAspect="1"/>
          </p:cNvPicPr>
          <p:nvPr/>
        </p:nvPicPr>
        <p:blipFill>
          <a:blip r:embed="rId6"/>
          <a:stretch>
            <a:fillRect/>
          </a:stretch>
        </p:blipFill>
        <p:spPr>
          <a:xfrm>
            <a:off x="1454488" y="2213043"/>
            <a:ext cx="6067425" cy="5347159"/>
          </a:xfrm>
          <a:prstGeom prst="rect">
            <a:avLst/>
          </a:prstGeom>
        </p:spPr>
      </p:pic>
      <p:pic>
        <p:nvPicPr>
          <p:cNvPr id="6" name="Picture 5"/>
          <p:cNvPicPr>
            <a:picLocks noChangeAspect="1"/>
          </p:cNvPicPr>
          <p:nvPr/>
        </p:nvPicPr>
        <p:blipFill>
          <a:blip r:embed="rId7"/>
          <a:stretch>
            <a:fillRect/>
          </a:stretch>
        </p:blipFill>
        <p:spPr>
          <a:xfrm>
            <a:off x="9372600" y="2213044"/>
            <a:ext cx="6729413" cy="5347159"/>
          </a:xfrm>
          <a:prstGeom prst="rect">
            <a:avLst/>
          </a:prstGeom>
        </p:spPr>
      </p:pic>
      <p:sp>
        <p:nvSpPr>
          <p:cNvPr id="8" name="TextBox 7"/>
          <p:cNvSpPr txBox="1"/>
          <p:nvPr/>
        </p:nvSpPr>
        <p:spPr>
          <a:xfrm>
            <a:off x="5181600" y="8648700"/>
            <a:ext cx="6172200" cy="523220"/>
          </a:xfrm>
          <a:prstGeom prst="rect">
            <a:avLst/>
          </a:prstGeom>
          <a:noFill/>
        </p:spPr>
        <p:txBody>
          <a:bodyPr wrap="square" rtlCol="0">
            <a:spAutoFit/>
          </a:bodyPr>
          <a:lstStyle/>
          <a:p>
            <a:r>
              <a:rPr lang="en-US" sz="2800" smtClean="0">
                <a:latin typeface="Arial" panose="020B0604020202020204" pitchFamily="34" charset="0"/>
                <a:cs typeface="Arial" panose="020B0604020202020204" pitchFamily="34" charset="0"/>
              </a:rPr>
              <a:t>Các loại camera giám sát</a:t>
            </a:r>
            <a:endParaRPr lang="en-US" sz="28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244290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42978E-A0C7-7F85-FB90-5805F37E339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FCC9FE8-58EE-47C6-8E10-F0C27E283324}"/>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E97D41E7-385F-D836-5762-67D10E8AC308}"/>
              </a:ext>
            </a:extLst>
          </p:cNvPr>
          <p:cNvSpPr/>
          <p:nvPr/>
        </p:nvSpPr>
        <p:spPr>
          <a:xfrm>
            <a:off x="16154400" y="237058"/>
            <a:ext cx="1371600" cy="10964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47D34FA-31D0-1261-E71F-0F3B86F54EAF}"/>
              </a:ext>
            </a:extLst>
          </p:cNvPr>
          <p:cNvSpPr txBox="1"/>
          <p:nvPr/>
        </p:nvSpPr>
        <p:spPr>
          <a:xfrm>
            <a:off x="1524000" y="4461991"/>
            <a:ext cx="15261336" cy="1200329"/>
          </a:xfrm>
          <a:prstGeom prst="rect">
            <a:avLst/>
          </a:prstGeom>
          <a:noFill/>
        </p:spPr>
        <p:txBody>
          <a:bodyPr wrap="square" rtlCol="0">
            <a:spAutoFit/>
          </a:bodyPr>
          <a:lstStyle/>
          <a:p>
            <a:pPr algn="ctr"/>
            <a:r>
              <a:rPr lang="en-US" sz="7200" b="1" smtClean="0">
                <a:solidFill>
                  <a:srgbClr val="FF6600"/>
                </a:solidFill>
                <a:latin typeface="Arial"/>
                <a:cs typeface="Arial"/>
              </a:rPr>
              <a:t>CÁCH THỨC TRIỂN KHAI</a:t>
            </a:r>
          </a:p>
        </p:txBody>
      </p:sp>
    </p:spTree>
    <p:extLst>
      <p:ext uri="{BB962C8B-B14F-4D97-AF65-F5344CB8AC3E}">
        <p14:creationId xmlns:p14="http://schemas.microsoft.com/office/powerpoint/2010/main" val="6076826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1779" y="237058"/>
            <a:ext cx="13280136" cy="707886"/>
          </a:xfrm>
          <a:prstGeom prst="rect">
            <a:avLst/>
          </a:prstGeom>
          <a:noFill/>
        </p:spPr>
        <p:txBody>
          <a:bodyPr wrap="square" rtlCol="0">
            <a:spAutoFit/>
          </a:bodyPr>
          <a:lstStyle/>
          <a:p>
            <a:r>
              <a:rPr lang="en-US" sz="4000" b="1" smtClean="0">
                <a:solidFill>
                  <a:srgbClr val="FF6600"/>
                </a:solidFill>
                <a:latin typeface="Arial"/>
                <a:cs typeface="Arial"/>
              </a:rPr>
              <a:t>MÔ HÌNH VÀ DATASET</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005391"/>
            <a:ext cx="13944600" cy="4524315"/>
          </a:xfrm>
          <a:prstGeom prst="rect">
            <a:avLst/>
          </a:prstGeom>
          <a:noFill/>
        </p:spPr>
        <p:txBody>
          <a:bodyPr wrap="square">
            <a:spAutoFit/>
          </a:bodyPr>
          <a:lstStyle/>
          <a:p>
            <a:pPr marL="457200" indent="-457200">
              <a:buFont typeface="Arial" panose="020B0604020202020204" pitchFamily="34" charset="0"/>
              <a:buChar char="•"/>
            </a:pPr>
            <a:r>
              <a:rPr lang="vi-VN" sz="3200"/>
              <a:t>Sử dụng mô hình yolov8 được huấn </a:t>
            </a:r>
            <a:r>
              <a:rPr lang="vi-VN" sz="3200"/>
              <a:t>luyện </a:t>
            </a:r>
            <a:r>
              <a:rPr lang="vi-VN" sz="3200" smtClean="0"/>
              <a:t>sẵn</a:t>
            </a:r>
            <a:endParaRPr lang="en-US" sz="3200" smtClean="0"/>
          </a:p>
          <a:p>
            <a:pPr marL="457200" indent="-457200">
              <a:buFont typeface="Arial" panose="020B0604020202020204" pitchFamily="34" charset="0"/>
              <a:buChar char="•"/>
            </a:pPr>
            <a:endParaRPr lang="en-US" sz="3200"/>
          </a:p>
          <a:p>
            <a:pPr marL="457200" indent="-457200">
              <a:buFont typeface="Arial" panose="020B0604020202020204" pitchFamily="34" charset="0"/>
              <a:buChar char="•"/>
            </a:pPr>
            <a:endParaRPr lang="en-US" sz="3200" smtClean="0"/>
          </a:p>
          <a:p>
            <a:pPr marL="457200" indent="-457200">
              <a:buFont typeface="Arial" panose="020B0604020202020204" pitchFamily="34" charset="0"/>
              <a:buChar char="•"/>
            </a:pPr>
            <a:r>
              <a:rPr lang="vi-VN" sz="3200"/>
              <a:t>DeepSORT: Được sử dụng cùng với YOLOv8 để theo dõi các đối tượng qua các khung hình, gán ID và duy trì hồ sơ của những người đã được phát hiện.</a:t>
            </a:r>
            <a:endParaRPr lang="en-US" sz="3200" smtClean="0"/>
          </a:p>
          <a:p>
            <a:pPr marL="457200" indent="-457200">
              <a:buFont typeface="Arial" panose="020B0604020202020204" pitchFamily="34" charset="0"/>
              <a:buChar char="•"/>
            </a:pPr>
            <a:endParaRPr lang="en-US" sz="3200"/>
          </a:p>
          <a:p>
            <a:pPr marL="457200" indent="-457200">
              <a:buFont typeface="Arial" panose="020B0604020202020204" pitchFamily="34" charset="0"/>
              <a:buChar char="•"/>
            </a:pPr>
            <a:endParaRPr lang="en-US" sz="3200" smtClean="0"/>
          </a:p>
          <a:p>
            <a:pPr marL="457200" indent="-457200">
              <a:buFont typeface="Arial" panose="020B0604020202020204" pitchFamily="34" charset="0"/>
              <a:buChar char="•"/>
            </a:pPr>
            <a:r>
              <a:rPr lang="vi-VN" sz="3200"/>
              <a:t>Vẽ bounding box trực tiếp lên phần đâù đối tượng để </a:t>
            </a:r>
            <a:r>
              <a:rPr lang="vi-VN" sz="3200"/>
              <a:t>nhận </a:t>
            </a:r>
            <a:r>
              <a:rPr lang="vi-VN" sz="3200" smtClean="0"/>
              <a:t>diện</a:t>
            </a:r>
            <a:endParaRPr lang="en-US" sz="3200" smtClean="0"/>
          </a:p>
        </p:txBody>
      </p:sp>
    </p:spTree>
    <p:extLst>
      <p:ext uri="{BB962C8B-B14F-4D97-AF65-F5344CB8AC3E}">
        <p14:creationId xmlns:p14="http://schemas.microsoft.com/office/powerpoint/2010/main" val="39470875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HOẠT ĐỘNG</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005391"/>
            <a:ext cx="13944600" cy="6124754"/>
          </a:xfrm>
          <a:prstGeom prst="rect">
            <a:avLst/>
          </a:prstGeom>
          <a:noFill/>
        </p:spPr>
        <p:txBody>
          <a:bodyPr wrap="square">
            <a:spAutoFit/>
          </a:bodyPr>
          <a:lstStyle/>
          <a:p>
            <a:pPr marL="457200" indent="-457200">
              <a:buFont typeface="Arial" panose="020B0604020202020204" pitchFamily="34" charset="0"/>
              <a:buChar char="•"/>
            </a:pPr>
            <a:r>
              <a:rPr lang="vi-VN" sz="3200" smtClean="0"/>
              <a:t>Đầu </a:t>
            </a:r>
            <a:r>
              <a:rPr lang="vi-VN" sz="3200"/>
              <a:t>tiên hệ thống sẽ lấy thông tin từ camera và xử lí từng bức </a:t>
            </a:r>
            <a:r>
              <a:rPr lang="vi-VN" sz="3200"/>
              <a:t>hình</a:t>
            </a:r>
            <a:r>
              <a:rPr lang="vi-VN" sz="3200" smtClean="0"/>
              <a:t>.</a:t>
            </a:r>
            <a:endParaRPr lang="en-US" sz="3200" smtClean="0"/>
          </a:p>
          <a:p>
            <a:pPr marL="457200" indent="-457200">
              <a:buFont typeface="Arial" panose="020B0604020202020204" pitchFamily="34" charset="0"/>
              <a:buChar char="•"/>
            </a:pPr>
            <a:r>
              <a:rPr lang="vi-VN" sz="3200" smtClean="0"/>
              <a:t>Mô </a:t>
            </a:r>
            <a:r>
              <a:rPr lang="vi-VN" sz="3200"/>
              <a:t>hình YOLOv8 sẽ nhận diện vị trí của người và định danh vùng đầu </a:t>
            </a:r>
            <a:r>
              <a:rPr lang="vi-VN" sz="3200"/>
              <a:t>để </a:t>
            </a:r>
            <a:r>
              <a:rPr lang="vi-VN" sz="3200" smtClean="0"/>
              <a:t>t</a:t>
            </a:r>
            <a:r>
              <a:rPr lang="en-US" sz="3200" smtClean="0">
                <a:latin typeface="Arial" panose="020B0604020202020204" pitchFamily="34" charset="0"/>
                <a:cs typeface="Arial" panose="020B0604020202020204" pitchFamily="34" charset="0"/>
              </a:rPr>
              <a:t>heo dõi</a:t>
            </a:r>
            <a:r>
              <a:rPr lang="vi-VN" sz="3200" smtClean="0"/>
              <a:t>.</a:t>
            </a:r>
            <a:endParaRPr lang="en-US" sz="3200" smtClean="0"/>
          </a:p>
          <a:p>
            <a:pPr marL="457200" indent="-457200">
              <a:buFont typeface="Arial" panose="020B0604020202020204" pitchFamily="34" charset="0"/>
              <a:buChar char="•"/>
            </a:pPr>
            <a:r>
              <a:rPr lang="vi-VN" sz="3200" smtClean="0"/>
              <a:t>Lúc </a:t>
            </a:r>
            <a:r>
              <a:rPr lang="vi-VN" sz="3200"/>
              <a:t>có người mới xuất hiện, hệ thống sẽ cấp ID </a:t>
            </a:r>
            <a:r>
              <a:rPr lang="vi-VN" sz="3200"/>
              <a:t>và </a:t>
            </a:r>
            <a:r>
              <a:rPr lang="en-US" sz="3200" smtClean="0">
                <a:latin typeface="Arial" panose="020B0604020202020204" pitchFamily="34" charset="0"/>
                <a:cs typeface="Arial" panose="020B0604020202020204" pitchFamily="34" charset="0"/>
              </a:rPr>
              <a:t>theo dõi</a:t>
            </a:r>
            <a:r>
              <a:rPr lang="vi-VN" sz="3200" smtClean="0">
                <a:latin typeface="Arial" panose="020B0604020202020204" pitchFamily="34" charset="0"/>
                <a:cs typeface="Arial" panose="020B0604020202020204" pitchFamily="34" charset="0"/>
              </a:rPr>
              <a:t> </a:t>
            </a:r>
            <a:r>
              <a:rPr lang="vi-VN" sz="3200"/>
              <a:t>người </a:t>
            </a:r>
            <a:r>
              <a:rPr lang="vi-VN" sz="3200"/>
              <a:t>đó</a:t>
            </a:r>
            <a:r>
              <a:rPr lang="vi-VN" sz="3200" smtClean="0"/>
              <a:t>.</a:t>
            </a:r>
            <a:endParaRPr lang="en-US" sz="3200" smtClean="0"/>
          </a:p>
          <a:p>
            <a:pPr marL="457200" indent="-457200">
              <a:buFont typeface="Arial" panose="020B0604020202020204" pitchFamily="34" charset="0"/>
              <a:buChar char="•"/>
            </a:pPr>
            <a:r>
              <a:rPr lang="vi-VN" sz="3200" smtClean="0"/>
              <a:t>Nếu </a:t>
            </a:r>
            <a:r>
              <a:rPr lang="vi-VN" sz="3200"/>
              <a:t>một người đã rời đi và không còn nằm trong khung hình sau </a:t>
            </a:r>
            <a:r>
              <a:rPr lang="vi-VN" sz="3200"/>
              <a:t>một </a:t>
            </a:r>
            <a:r>
              <a:rPr lang="en-US" sz="3200" smtClean="0"/>
              <a:t>       </a:t>
            </a:r>
            <a:r>
              <a:rPr lang="vi-VN" sz="3200" smtClean="0"/>
              <a:t>khoảng </a:t>
            </a:r>
            <a:r>
              <a:rPr lang="vi-VN" sz="3200"/>
              <a:t>thời gian nhất định, thì hệ thống sẽ tự động cộng vào số người đã rời </a:t>
            </a:r>
            <a:r>
              <a:rPr lang="vi-VN" sz="3200"/>
              <a:t>đi</a:t>
            </a:r>
            <a:r>
              <a:rPr lang="vi-VN" sz="3200" smtClean="0"/>
              <a:t>.</a:t>
            </a:r>
            <a:endParaRPr lang="en-US" sz="3200" smtClean="0"/>
          </a:p>
          <a:p>
            <a:pPr marL="457200" indent="-457200">
              <a:buFont typeface="Arial" panose="020B0604020202020204" pitchFamily="34" charset="0"/>
              <a:buChar char="•"/>
            </a:pPr>
            <a:r>
              <a:rPr lang="vi-VN" sz="3200" smtClean="0"/>
              <a:t>Thông </a:t>
            </a:r>
            <a:r>
              <a:rPr lang="vi-VN" sz="3200"/>
              <a:t>tin nãy nội sẽ được hiển thị ngay trên giao diện với hai giá trị đáng lưu ý và quan trọng </a:t>
            </a:r>
            <a:r>
              <a:rPr lang="vi-VN" sz="3200"/>
              <a:t>sau </a:t>
            </a:r>
            <a:r>
              <a:rPr lang="vi-VN" sz="3200" smtClean="0"/>
              <a:t>đây</a:t>
            </a:r>
            <a:r>
              <a:rPr lang="en-US" sz="3200"/>
              <a:t>:</a:t>
            </a:r>
            <a:endParaRPr lang="en-US" sz="3200" smtClean="0"/>
          </a:p>
          <a:p>
            <a:r>
              <a:rPr lang="en-US" sz="3200" smtClean="0"/>
              <a:t>	-</a:t>
            </a:r>
            <a:r>
              <a:rPr lang="vi-VN" sz="3200" smtClean="0"/>
              <a:t> </a:t>
            </a:r>
            <a:r>
              <a:rPr lang="vi-VN" sz="3200"/>
              <a:t>Đang có bao nhiêu người trong </a:t>
            </a:r>
            <a:r>
              <a:rPr lang="vi-VN" sz="3200"/>
              <a:t>phòng</a:t>
            </a:r>
            <a:r>
              <a:rPr lang="vi-VN" sz="3200" smtClean="0"/>
              <a:t>.</a:t>
            </a:r>
            <a:endParaRPr lang="en-US" sz="3200" smtClean="0"/>
          </a:p>
          <a:p>
            <a:r>
              <a:rPr lang="en-US" sz="3200" smtClean="0"/>
              <a:t>	-</a:t>
            </a:r>
            <a:r>
              <a:rPr lang="vi-VN" sz="3200" smtClean="0"/>
              <a:t> </a:t>
            </a:r>
            <a:r>
              <a:rPr lang="vi-VN" sz="3200"/>
              <a:t>Đã có bao nhiêu người rời đi. </a:t>
            </a:r>
            <a:r>
              <a:rPr lang="vi-VN" sz="4000"/>
              <a:t/>
            </a:r>
            <a:br>
              <a:rPr lang="vi-VN" sz="4000"/>
            </a:br>
            <a:endParaRPr lang="vi-VN" sz="4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837443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p:cNvSpPr/>
          <p:nvPr/>
        </p:nvSpPr>
        <p:spPr>
          <a:xfrm>
            <a:off x="16230600" y="237058"/>
            <a:ext cx="1295400" cy="919387"/>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83DDBEE2-3787-0968-629B-742AA83D0290}"/>
              </a:ext>
            </a:extLst>
          </p:cNvPr>
          <p:cNvSpPr txBox="1"/>
          <p:nvPr/>
        </p:nvSpPr>
        <p:spPr>
          <a:xfrm>
            <a:off x="517849" y="272048"/>
            <a:ext cx="13280136" cy="707886"/>
          </a:xfrm>
          <a:prstGeom prst="rect">
            <a:avLst/>
          </a:prstGeom>
          <a:noFill/>
        </p:spPr>
        <p:txBody>
          <a:bodyPr wrap="square" rtlCol="0">
            <a:spAutoFit/>
          </a:bodyPr>
          <a:lstStyle/>
          <a:p>
            <a:r>
              <a:rPr lang="en-US" sz="4000" b="1" smtClean="0">
                <a:solidFill>
                  <a:srgbClr val="FF6600"/>
                </a:solidFill>
                <a:latin typeface="Arial"/>
                <a:cs typeface="Arial"/>
              </a:rPr>
              <a:t>Nhóm Thực Hiện: Nhóm 7</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E151A3A1-8263-9E9A-A4FC-E9B1122C994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7849" y="1118660"/>
            <a:ext cx="12681785" cy="37785"/>
          </a:xfrm>
          <a:prstGeom prst="rect">
            <a:avLst/>
          </a:prstGeom>
        </p:spPr>
      </p:pic>
      <p:sp>
        <p:nvSpPr>
          <p:cNvPr id="7" name="TextBox 6">
            <a:extLst>
              <a:ext uri="{FF2B5EF4-FFF2-40B4-BE49-F238E27FC236}">
                <a16:creationId xmlns:a16="http://schemas.microsoft.com/office/drawing/2014/main" id="{83DDBEE2-3787-0968-629B-742AA83D0290}"/>
              </a:ext>
            </a:extLst>
          </p:cNvPr>
          <p:cNvSpPr txBox="1"/>
          <p:nvPr/>
        </p:nvSpPr>
        <p:spPr>
          <a:xfrm>
            <a:off x="2133600" y="3924300"/>
            <a:ext cx="13280136" cy="3785652"/>
          </a:xfrm>
          <a:prstGeom prst="rect">
            <a:avLst/>
          </a:prstGeom>
          <a:noFill/>
        </p:spPr>
        <p:txBody>
          <a:bodyPr wrap="square" rtlCol="0">
            <a:spAutoFit/>
          </a:bodyPr>
          <a:lstStyle/>
          <a:p>
            <a:pPr marL="1143000" indent="-1143000">
              <a:buFont typeface="+mj-lt"/>
              <a:buAutoNum type="arabicPeriod"/>
            </a:pPr>
            <a:r>
              <a:rPr lang="en-US" sz="6000" b="1" smtClean="0">
                <a:solidFill>
                  <a:srgbClr val="1F409A"/>
                </a:solidFill>
                <a:latin typeface="Arial"/>
                <a:cs typeface="Arial"/>
              </a:rPr>
              <a:t>Nguyễn Minh Hiếu </a:t>
            </a:r>
          </a:p>
          <a:p>
            <a:pPr marL="1143000" indent="-1143000">
              <a:buFont typeface="+mj-lt"/>
              <a:buAutoNum type="arabicPeriod"/>
            </a:pPr>
            <a:r>
              <a:rPr lang="en-US" sz="6000" b="1" smtClean="0">
                <a:solidFill>
                  <a:srgbClr val="1F409A"/>
                </a:solidFill>
                <a:latin typeface="Arial"/>
                <a:cs typeface="Arial"/>
              </a:rPr>
              <a:t>Nguyễn Hoàng Liêm</a:t>
            </a:r>
          </a:p>
          <a:p>
            <a:pPr marL="1143000" indent="-1143000">
              <a:buFont typeface="+mj-lt"/>
              <a:buAutoNum type="arabicPeriod"/>
            </a:pPr>
            <a:r>
              <a:rPr lang="en-US" sz="6000" b="1" smtClean="0">
                <a:solidFill>
                  <a:srgbClr val="1F409A"/>
                </a:solidFill>
                <a:latin typeface="Arial"/>
                <a:cs typeface="Arial"/>
              </a:rPr>
              <a:t>Trần Hiếu Nghĩa </a:t>
            </a:r>
          </a:p>
          <a:p>
            <a:pPr marL="1143000" indent="-1143000">
              <a:buFont typeface="+mj-lt"/>
              <a:buAutoNum type="arabicPeriod"/>
            </a:pPr>
            <a:r>
              <a:rPr lang="en-US" sz="6000" b="1" smtClean="0">
                <a:solidFill>
                  <a:srgbClr val="1F409A"/>
                </a:solidFill>
                <a:latin typeface="Arial"/>
                <a:cs typeface="Arial"/>
              </a:rPr>
              <a:t>Phạm Văn Duy</a:t>
            </a:r>
            <a:endParaRPr lang="en-US" sz="6000" b="1" dirty="0">
              <a:solidFill>
                <a:srgbClr val="1F409A"/>
              </a:solidFill>
              <a:latin typeface="Arial"/>
              <a:cs typeface="Arial"/>
            </a:endParaRPr>
          </a:p>
        </p:txBody>
      </p:sp>
    </p:spTree>
    <p:extLst>
      <p:ext uri="{BB962C8B-B14F-4D97-AF65-F5344CB8AC3E}">
        <p14:creationId xmlns:p14="http://schemas.microsoft.com/office/powerpoint/2010/main" val="39024682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8"/>
            <a:ext cx="17449800" cy="1143000"/>
          </a:xfrm>
        </p:spPr>
        <p:txBody>
          <a:bodyPr>
            <a:normAutofit/>
          </a:bodyPr>
          <a:lstStyle/>
          <a:p>
            <a:pPr algn="l"/>
            <a:r>
              <a:rPr lang="en-US" sz="4000" b="1" smtClean="0">
                <a:solidFill>
                  <a:schemeClr val="accent6"/>
                </a:solidFill>
                <a:latin typeface="Arial" panose="020B0604020202020204" pitchFamily="34" charset="0"/>
                <a:cs typeface="Arial" panose="020B0604020202020204" pitchFamily="34" charset="0"/>
              </a:rPr>
              <a:t>KẾT QUẢ</a:t>
            </a:r>
            <a:endParaRPr lang="en-US" sz="4000" b="1">
              <a:solidFill>
                <a:schemeClr val="accent6"/>
              </a:solidFill>
              <a:latin typeface="Arial" panose="020B0604020202020204" pitchFamily="34" charset="0"/>
              <a:cs typeface="Arial" panose="020B0604020202020204" pitchFamily="34" charset="0"/>
            </a:endParaRPr>
          </a:p>
        </p:txBody>
      </p:sp>
      <p:pic>
        <p:nvPicPr>
          <p:cNvPr id="7" name="Content Placeholder 8"/>
          <p:cNvPicPr>
            <a:picLocks noGrp="1" noChangeAspect="1"/>
          </p:cNvPicPr>
          <p:nvPr>
            <p:ph idx="1"/>
          </p:nvPr>
        </p:nvPicPr>
        <p:blipFill>
          <a:blip r:embed="rId2"/>
          <a:stretch>
            <a:fillRect/>
          </a:stretch>
        </p:blipFill>
        <p:spPr>
          <a:xfrm>
            <a:off x="1066800" y="1790700"/>
            <a:ext cx="7620000" cy="5867400"/>
          </a:xfrm>
          <a:prstGeom prst="rect">
            <a:avLst/>
          </a:prstGeom>
        </p:spPr>
      </p:pic>
      <p:pic>
        <p:nvPicPr>
          <p:cNvPr id="8" name="Picture 7" descr="image1.png"/>
          <p:cNvPicPr>
            <a:picLocks noChangeAspect="1"/>
          </p:cNvPicPr>
          <p:nvPr/>
        </p:nvPicPr>
        <p:blipFill>
          <a:blip r:embed="rId3"/>
          <a:stretch>
            <a:fillRect/>
          </a:stretch>
        </p:blipFill>
        <p:spPr>
          <a:xfrm>
            <a:off x="8686800" y="1772054"/>
            <a:ext cx="8077200" cy="5886045"/>
          </a:xfrm>
          <a:prstGeom prst="rect">
            <a:avLst/>
          </a:prstGeom>
        </p:spPr>
      </p:pic>
      <p:sp>
        <p:nvSpPr>
          <p:cNvPr id="9" name="TextBox 8"/>
          <p:cNvSpPr txBox="1"/>
          <p:nvPr/>
        </p:nvSpPr>
        <p:spPr>
          <a:xfrm>
            <a:off x="1219200" y="8343900"/>
            <a:ext cx="13335000" cy="1846659"/>
          </a:xfrm>
          <a:prstGeom prst="rect">
            <a:avLst/>
          </a:prstGeom>
          <a:noFill/>
        </p:spPr>
        <p:txBody>
          <a:bodyPr wrap="square" rtlCol="0">
            <a:spAutoFit/>
          </a:bodyPr>
          <a:lstStyle/>
          <a:p>
            <a:pPr>
              <a:defRPr sz="2000"/>
            </a:pPr>
            <a:r>
              <a:rPr lang="vi-VN" sz="2400"/>
              <a:t>Hệ thống hoạt động :</a:t>
            </a:r>
          </a:p>
          <a:p>
            <a:pPr marL="342900" indent="-342900">
              <a:buFont typeface="Arial" panose="020B0604020202020204" pitchFamily="34" charset="0"/>
              <a:buChar char="•"/>
            </a:pPr>
            <a:r>
              <a:rPr lang="vi-VN" sz="2400" smtClean="0"/>
              <a:t> </a:t>
            </a:r>
            <a:r>
              <a:rPr lang="vi-VN" sz="2400"/>
              <a:t>Khi không có người trong khung hình, hệ thống ghi nhận số lượng là 0.</a:t>
            </a:r>
          </a:p>
          <a:p>
            <a:pPr marL="342900" indent="-342900">
              <a:buFont typeface="Arial" panose="020B0604020202020204" pitchFamily="34" charset="0"/>
              <a:buChar char="•"/>
            </a:pPr>
            <a:r>
              <a:rPr lang="vi-VN" sz="2400" smtClean="0"/>
              <a:t> </a:t>
            </a:r>
            <a:r>
              <a:rPr lang="vi-VN" sz="2400"/>
              <a:t>Khi có người xuất hiện, hệ thống nhận diện khuôn mặt và cập nhật số lượng.</a:t>
            </a:r>
          </a:p>
          <a:p>
            <a:pPr marL="342900" indent="-342900">
              <a:buFont typeface="Arial" panose="020B0604020202020204" pitchFamily="34" charset="0"/>
              <a:buChar char="•"/>
            </a:pPr>
            <a:r>
              <a:rPr lang="en-US" sz="2400" smtClean="0"/>
              <a:t> </a:t>
            </a:r>
            <a:r>
              <a:rPr lang="vi-VN" sz="2400" smtClean="0"/>
              <a:t>Khi </a:t>
            </a:r>
            <a:r>
              <a:rPr lang="vi-VN" sz="2400"/>
              <a:t>rời đi hệ thống thông báo nhận diện số lượng người rời khỏi khung hình</a:t>
            </a:r>
          </a:p>
          <a:p>
            <a:endParaRPr lang="en-US"/>
          </a:p>
        </p:txBody>
      </p:sp>
      <p:pic>
        <p:nvPicPr>
          <p:cNvPr id="10" name="Picture 9"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Tree>
    <p:extLst>
      <p:ext uri="{BB962C8B-B14F-4D97-AF65-F5344CB8AC3E}">
        <p14:creationId xmlns:p14="http://schemas.microsoft.com/office/powerpoint/2010/main" val="42097503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1779" y="237058"/>
            <a:ext cx="13280136" cy="707886"/>
          </a:xfrm>
          <a:prstGeom prst="rect">
            <a:avLst/>
          </a:prstGeom>
          <a:noFill/>
        </p:spPr>
        <p:txBody>
          <a:bodyPr wrap="square" rtlCol="0">
            <a:spAutoFit/>
          </a:bodyPr>
          <a:lstStyle/>
          <a:p>
            <a:r>
              <a:rPr lang="en-US" sz="4000" b="1" smtClean="0">
                <a:solidFill>
                  <a:srgbClr val="FF6600"/>
                </a:solidFill>
                <a:latin typeface="Arial"/>
                <a:cs typeface="Arial"/>
              </a:rPr>
              <a:t>SOURCE CODE</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005391"/>
            <a:ext cx="13944600" cy="584775"/>
          </a:xfrm>
          <a:prstGeom prst="rect">
            <a:avLst/>
          </a:prstGeom>
          <a:noFill/>
        </p:spPr>
        <p:txBody>
          <a:bodyPr wrap="square">
            <a:spAutoFit/>
          </a:bodyPr>
          <a:lstStyle/>
          <a:p>
            <a:pPr marL="457200" indent="-457200">
              <a:buFont typeface="Arial" panose="020B0604020202020204" pitchFamily="34" charset="0"/>
              <a:buChar char="•"/>
            </a:pPr>
            <a:endParaRPr lang="en-US" sz="3200" smtClean="0"/>
          </a:p>
        </p:txBody>
      </p:sp>
      <p:pic>
        <p:nvPicPr>
          <p:cNvPr id="6" name="Picture 5"/>
          <p:cNvPicPr>
            <a:picLocks noChangeAspect="1"/>
          </p:cNvPicPr>
          <p:nvPr/>
        </p:nvPicPr>
        <p:blipFill>
          <a:blip r:embed="rId6"/>
          <a:stretch>
            <a:fillRect/>
          </a:stretch>
        </p:blipFill>
        <p:spPr>
          <a:xfrm>
            <a:off x="562583" y="2005391"/>
            <a:ext cx="6905017" cy="2757109"/>
          </a:xfrm>
          <a:prstGeom prst="rect">
            <a:avLst/>
          </a:prstGeom>
        </p:spPr>
      </p:pic>
      <p:pic>
        <p:nvPicPr>
          <p:cNvPr id="7" name="Picture 6"/>
          <p:cNvPicPr>
            <a:picLocks noChangeAspect="1"/>
          </p:cNvPicPr>
          <p:nvPr/>
        </p:nvPicPr>
        <p:blipFill>
          <a:blip r:embed="rId7"/>
          <a:stretch>
            <a:fillRect/>
          </a:stretch>
        </p:blipFill>
        <p:spPr>
          <a:xfrm>
            <a:off x="7658100" y="2005390"/>
            <a:ext cx="10325100" cy="2757110"/>
          </a:xfrm>
          <a:prstGeom prst="rect">
            <a:avLst/>
          </a:prstGeom>
        </p:spPr>
      </p:pic>
      <p:pic>
        <p:nvPicPr>
          <p:cNvPr id="8" name="Picture 7"/>
          <p:cNvPicPr>
            <a:picLocks noChangeAspect="1"/>
          </p:cNvPicPr>
          <p:nvPr/>
        </p:nvPicPr>
        <p:blipFill>
          <a:blip r:embed="rId8"/>
          <a:stretch>
            <a:fillRect/>
          </a:stretch>
        </p:blipFill>
        <p:spPr>
          <a:xfrm>
            <a:off x="564204" y="5532300"/>
            <a:ext cx="6903396" cy="2808471"/>
          </a:xfrm>
          <a:prstGeom prst="rect">
            <a:avLst/>
          </a:prstGeom>
        </p:spPr>
      </p:pic>
      <p:pic>
        <p:nvPicPr>
          <p:cNvPr id="9" name="Picture 8"/>
          <p:cNvPicPr>
            <a:picLocks noChangeAspect="1"/>
          </p:cNvPicPr>
          <p:nvPr/>
        </p:nvPicPr>
        <p:blipFill>
          <a:blip r:embed="rId9"/>
          <a:stretch>
            <a:fillRect/>
          </a:stretch>
        </p:blipFill>
        <p:spPr>
          <a:xfrm>
            <a:off x="7658100" y="5537973"/>
            <a:ext cx="10325100" cy="2802797"/>
          </a:xfrm>
          <a:prstGeom prst="rect">
            <a:avLst/>
          </a:prstGeom>
        </p:spPr>
      </p:pic>
    </p:spTree>
    <p:extLst>
      <p:ext uri="{BB962C8B-B14F-4D97-AF65-F5344CB8AC3E}">
        <p14:creationId xmlns:p14="http://schemas.microsoft.com/office/powerpoint/2010/main" val="417902060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1779" y="237058"/>
            <a:ext cx="13280136" cy="707886"/>
          </a:xfrm>
          <a:prstGeom prst="rect">
            <a:avLst/>
          </a:prstGeom>
          <a:noFill/>
        </p:spPr>
        <p:txBody>
          <a:bodyPr wrap="square" rtlCol="0">
            <a:spAutoFit/>
          </a:bodyPr>
          <a:lstStyle/>
          <a:p>
            <a:r>
              <a:rPr lang="en-US" sz="4000" b="1" smtClean="0">
                <a:solidFill>
                  <a:srgbClr val="FF6600"/>
                </a:solidFill>
                <a:latin typeface="Arial"/>
                <a:cs typeface="Arial"/>
              </a:rPr>
              <a:t>SOURCE CODE</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005391"/>
            <a:ext cx="13944600" cy="584775"/>
          </a:xfrm>
          <a:prstGeom prst="rect">
            <a:avLst/>
          </a:prstGeom>
          <a:noFill/>
        </p:spPr>
        <p:txBody>
          <a:bodyPr wrap="square">
            <a:spAutoFit/>
          </a:bodyPr>
          <a:lstStyle/>
          <a:p>
            <a:pPr marL="457200" indent="-457200">
              <a:buFont typeface="Arial" panose="020B0604020202020204" pitchFamily="34" charset="0"/>
              <a:buChar char="•"/>
            </a:pPr>
            <a:endParaRPr lang="en-US" sz="3200" smtClean="0"/>
          </a:p>
        </p:txBody>
      </p:sp>
      <p:pic>
        <p:nvPicPr>
          <p:cNvPr id="4" name="Picture 3"/>
          <p:cNvPicPr>
            <a:picLocks noChangeAspect="1"/>
          </p:cNvPicPr>
          <p:nvPr/>
        </p:nvPicPr>
        <p:blipFill>
          <a:blip r:embed="rId6"/>
          <a:stretch>
            <a:fillRect/>
          </a:stretch>
        </p:blipFill>
        <p:spPr>
          <a:xfrm>
            <a:off x="762000" y="2355532"/>
            <a:ext cx="7772400" cy="1949768"/>
          </a:xfrm>
          <a:prstGeom prst="rect">
            <a:avLst/>
          </a:prstGeom>
        </p:spPr>
      </p:pic>
      <p:pic>
        <p:nvPicPr>
          <p:cNvPr id="10" name="Picture 9"/>
          <p:cNvPicPr>
            <a:picLocks noChangeAspect="1"/>
          </p:cNvPicPr>
          <p:nvPr/>
        </p:nvPicPr>
        <p:blipFill>
          <a:blip r:embed="rId7"/>
          <a:stretch>
            <a:fillRect/>
          </a:stretch>
        </p:blipFill>
        <p:spPr>
          <a:xfrm>
            <a:off x="770106" y="4655441"/>
            <a:ext cx="7764294" cy="3685330"/>
          </a:xfrm>
          <a:prstGeom prst="rect">
            <a:avLst/>
          </a:prstGeom>
        </p:spPr>
      </p:pic>
      <p:pic>
        <p:nvPicPr>
          <p:cNvPr id="11" name="Picture 10"/>
          <p:cNvPicPr>
            <a:picLocks noChangeAspect="1"/>
          </p:cNvPicPr>
          <p:nvPr/>
        </p:nvPicPr>
        <p:blipFill>
          <a:blip r:embed="rId8"/>
          <a:stretch>
            <a:fillRect/>
          </a:stretch>
        </p:blipFill>
        <p:spPr>
          <a:xfrm>
            <a:off x="9184532" y="2317747"/>
            <a:ext cx="7772400" cy="1959682"/>
          </a:xfrm>
          <a:prstGeom prst="rect">
            <a:avLst/>
          </a:prstGeom>
        </p:spPr>
      </p:pic>
      <p:pic>
        <p:nvPicPr>
          <p:cNvPr id="12" name="Picture 11"/>
          <p:cNvPicPr>
            <a:picLocks noChangeAspect="1"/>
          </p:cNvPicPr>
          <p:nvPr/>
        </p:nvPicPr>
        <p:blipFill>
          <a:blip r:embed="rId9"/>
          <a:stretch>
            <a:fillRect/>
          </a:stretch>
        </p:blipFill>
        <p:spPr>
          <a:xfrm>
            <a:off x="9188585" y="4655441"/>
            <a:ext cx="7764294" cy="3630556"/>
          </a:xfrm>
          <a:prstGeom prst="rect">
            <a:avLst/>
          </a:prstGeom>
        </p:spPr>
      </p:pic>
    </p:spTree>
    <p:extLst>
      <p:ext uri="{BB962C8B-B14F-4D97-AF65-F5344CB8AC3E}">
        <p14:creationId xmlns:p14="http://schemas.microsoft.com/office/powerpoint/2010/main" val="21190304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42978E-A0C7-7F85-FB90-5805F37E339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FCC9FE8-58EE-47C6-8E10-F0C27E283324}"/>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E97D41E7-385F-D836-5762-67D10E8AC308}"/>
              </a:ext>
            </a:extLst>
          </p:cNvPr>
          <p:cNvSpPr/>
          <p:nvPr/>
        </p:nvSpPr>
        <p:spPr>
          <a:xfrm>
            <a:off x="16154400" y="237058"/>
            <a:ext cx="1371600" cy="10964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47D34FA-31D0-1261-E71F-0F3B86F54EAF}"/>
              </a:ext>
            </a:extLst>
          </p:cNvPr>
          <p:cNvSpPr txBox="1"/>
          <p:nvPr/>
        </p:nvSpPr>
        <p:spPr>
          <a:xfrm>
            <a:off x="1524000" y="4461991"/>
            <a:ext cx="15261336" cy="1200329"/>
          </a:xfrm>
          <a:prstGeom prst="rect">
            <a:avLst/>
          </a:prstGeom>
          <a:noFill/>
        </p:spPr>
        <p:txBody>
          <a:bodyPr wrap="square" rtlCol="0">
            <a:spAutoFit/>
          </a:bodyPr>
          <a:lstStyle/>
          <a:p>
            <a:pPr algn="ctr"/>
            <a:r>
              <a:rPr lang="en-US" sz="7200" b="1" smtClean="0">
                <a:solidFill>
                  <a:srgbClr val="FF6600"/>
                </a:solidFill>
                <a:latin typeface="Arial"/>
                <a:cs typeface="Arial"/>
              </a:rPr>
              <a:t>ƯU ĐIỂM VÀ HẠN CHẾ</a:t>
            </a:r>
            <a:endParaRPr lang="en-US" sz="7200" b="1" smtClean="0">
              <a:solidFill>
                <a:srgbClr val="FF6600"/>
              </a:solidFill>
              <a:latin typeface="Arial"/>
              <a:cs typeface="Arial"/>
            </a:endParaRPr>
          </a:p>
        </p:txBody>
      </p:sp>
    </p:spTree>
    <p:extLst>
      <p:ext uri="{BB962C8B-B14F-4D97-AF65-F5344CB8AC3E}">
        <p14:creationId xmlns:p14="http://schemas.microsoft.com/office/powerpoint/2010/main" val="1897226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ƯU ĐIỂM</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005391"/>
            <a:ext cx="13944600" cy="6555641"/>
          </a:xfrm>
          <a:prstGeom prst="rect">
            <a:avLst/>
          </a:prstGeom>
          <a:noFill/>
        </p:spPr>
        <p:txBody>
          <a:bodyPr wrap="square">
            <a:spAutoFit/>
          </a:bodyPr>
          <a:lstStyle/>
          <a:p>
            <a:r>
              <a:rPr lang="en-US" sz="2800" b="1" smtClean="0"/>
              <a:t>-</a:t>
            </a:r>
            <a:r>
              <a:rPr lang="vi-VN" sz="2800" b="1" smtClean="0"/>
              <a:t>Hiệu </a:t>
            </a:r>
            <a:r>
              <a:rPr lang="vi-VN" sz="2800" b="1"/>
              <a:t>suất cao:</a:t>
            </a:r>
          </a:p>
          <a:p>
            <a:pPr marL="285750" indent="-285750">
              <a:buFont typeface="Arial" panose="020B0604020202020204" pitchFamily="34" charset="0"/>
              <a:buChar char="•"/>
            </a:pPr>
            <a:r>
              <a:rPr lang="vi-VN" sz="2800"/>
              <a:t>Sử dụng YOLOv8 cho phép nhận diện đối tượng với tốc độ nhanh, phù hợp cho ứng dụng thời gian thực.</a:t>
            </a:r>
          </a:p>
          <a:p>
            <a:pPr marL="285750" indent="-285750">
              <a:buFont typeface="Arial" panose="020B0604020202020204" pitchFamily="34" charset="0"/>
              <a:buChar char="•"/>
            </a:pPr>
            <a:r>
              <a:rPr lang="vi-VN" sz="2800"/>
              <a:t>DeepSORT giúp theo dõi liên tục các đối tượng qua nhiều frame, cho kết quả ổn định.</a:t>
            </a:r>
          </a:p>
          <a:p>
            <a:r>
              <a:rPr lang="en-US" sz="2800" b="1" smtClean="0"/>
              <a:t>-</a:t>
            </a:r>
            <a:r>
              <a:rPr lang="vi-VN" sz="2800" b="1" smtClean="0"/>
              <a:t>Độ </a:t>
            </a:r>
            <a:r>
              <a:rPr lang="vi-VN" sz="2800" b="1"/>
              <a:t>chính xác tốt:</a:t>
            </a:r>
          </a:p>
          <a:p>
            <a:pPr marL="285750" indent="-285750">
              <a:buFont typeface="Arial" panose="020B0604020202020204" pitchFamily="34" charset="0"/>
              <a:buChar char="•"/>
            </a:pPr>
            <a:r>
              <a:rPr lang="vi-VN" sz="2800"/>
              <a:t>Mô hình đã được huấn luyện trước (pre-trained) với độ chính xác cao, giúp phát hiện người hiệu quả trong nhiều điều kiện ánh sáng và môi trường khác nhau.</a:t>
            </a:r>
          </a:p>
          <a:p>
            <a:r>
              <a:rPr lang="en-US" sz="2800" b="1" smtClean="0"/>
              <a:t>-</a:t>
            </a:r>
            <a:r>
              <a:rPr lang="vi-VN" sz="2800" b="1" smtClean="0"/>
              <a:t>Tích </a:t>
            </a:r>
            <a:r>
              <a:rPr lang="vi-VN" sz="2800" b="1"/>
              <a:t>hợp đa kênh:</a:t>
            </a:r>
          </a:p>
          <a:p>
            <a:pPr marL="285750" indent="-285750">
              <a:buFont typeface="Arial" panose="020B0604020202020204" pitchFamily="34" charset="0"/>
              <a:buChar char="•"/>
            </a:pPr>
            <a:r>
              <a:rPr lang="vi-VN" sz="2800"/>
              <a:t>Hệ thống có thể hoạt động trên nhiều nguồn dữ liệu (video, webcam) và có thể tích hợp vào các ứng dụng web qua Flask.</a:t>
            </a:r>
          </a:p>
          <a:p>
            <a:r>
              <a:rPr lang="en-US" sz="2800" b="1" smtClean="0">
                <a:latin typeface="Arial" panose="020B0604020202020204" pitchFamily="34" charset="0"/>
                <a:cs typeface="Arial" panose="020B0604020202020204" pitchFamily="34" charset="0"/>
              </a:rPr>
              <a:t>-</a:t>
            </a:r>
            <a:r>
              <a:rPr lang="vi-VN" sz="2800" b="1" smtClean="0">
                <a:latin typeface="Arial" panose="020B0604020202020204" pitchFamily="34" charset="0"/>
                <a:cs typeface="Arial" panose="020B0604020202020204" pitchFamily="34" charset="0"/>
              </a:rPr>
              <a:t>Ứng </a:t>
            </a:r>
            <a:r>
              <a:rPr lang="vi-VN" sz="2800" b="1">
                <a:latin typeface="Arial" panose="020B0604020202020204" pitchFamily="34" charset="0"/>
                <a:cs typeface="Arial" panose="020B0604020202020204" pitchFamily="34" charset="0"/>
              </a:rPr>
              <a:t>dụng thực tiễn rộng rãi:</a:t>
            </a:r>
          </a:p>
          <a:p>
            <a:pPr marL="285750" indent="-285750">
              <a:buFont typeface="Arial" panose="020B0604020202020204" pitchFamily="34" charset="0"/>
              <a:buChar char="•"/>
            </a:pPr>
            <a:r>
              <a:rPr lang="vi-VN" sz="2800"/>
              <a:t>Phù hợp cho các ứng dụng như điểm danh tự động, giám sát an ninh, đếm số lượng người ra vào, và phân tích hành vi đám đông.</a:t>
            </a:r>
          </a:p>
          <a:p>
            <a:pPr marL="457200" indent="-457200">
              <a:buFont typeface="Arial" panose="020B0604020202020204" pitchFamily="34" charset="0"/>
              <a:buChar char="•"/>
            </a:pPr>
            <a:endParaRPr lang="vi-VN" sz="28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500112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HẠN CHẾ</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005391"/>
            <a:ext cx="13944600" cy="6555641"/>
          </a:xfrm>
          <a:prstGeom prst="rect">
            <a:avLst/>
          </a:prstGeom>
          <a:noFill/>
        </p:spPr>
        <p:txBody>
          <a:bodyPr wrap="square">
            <a:spAutoFit/>
          </a:bodyPr>
          <a:lstStyle/>
          <a:p>
            <a:r>
              <a:rPr lang="en-US" sz="2800" smtClean="0"/>
              <a:t>-</a:t>
            </a:r>
            <a:r>
              <a:rPr lang="vi-VN" sz="2800" smtClean="0"/>
              <a:t>Chất </a:t>
            </a:r>
            <a:r>
              <a:rPr lang="vi-VN" sz="2800"/>
              <a:t>lượng dữ liệu đầu vào rất quan trọng:</a:t>
            </a:r>
          </a:p>
          <a:p>
            <a:pPr marL="457200" indent="-457200">
              <a:buFont typeface="Arial" panose="020B0604020202020204" pitchFamily="34" charset="0"/>
              <a:buChar char="•"/>
            </a:pPr>
            <a:r>
              <a:rPr lang="vi-VN" sz="2800"/>
              <a:t>Chất lượng video/camera ảnh hưởng đến hiệu suất của mô </a:t>
            </a:r>
            <a:r>
              <a:rPr lang="vi-VN" sz="2800"/>
              <a:t>hình</a:t>
            </a:r>
            <a:r>
              <a:rPr lang="vi-VN" sz="2800" smtClean="0"/>
              <a:t>.</a:t>
            </a:r>
            <a:endParaRPr lang="en-US" sz="2800" smtClean="0"/>
          </a:p>
          <a:p>
            <a:pPr marL="457200" indent="-457200">
              <a:buFont typeface="Arial" panose="020B0604020202020204" pitchFamily="34" charset="0"/>
              <a:buChar char="•"/>
            </a:pPr>
            <a:r>
              <a:rPr lang="vi-VN" sz="2800" smtClean="0"/>
              <a:t>Trong </a:t>
            </a:r>
            <a:r>
              <a:rPr lang="vi-VN" sz="2800"/>
              <a:t>các tình huống ánh sáng kém hoặc video chất lượng thấp, độ chính xác có thể bị giảm.</a:t>
            </a:r>
          </a:p>
          <a:p>
            <a:r>
              <a:rPr lang="en-US" sz="2800" smtClean="0"/>
              <a:t>-</a:t>
            </a:r>
            <a:r>
              <a:rPr lang="vi-VN" sz="2800" smtClean="0"/>
              <a:t>Xử </a:t>
            </a:r>
            <a:r>
              <a:rPr lang="vi-VN" sz="2800"/>
              <a:t>lý các tình huống phức tạp:</a:t>
            </a:r>
          </a:p>
          <a:p>
            <a:pPr marL="457200" indent="-457200">
              <a:buFont typeface="Arial" panose="020B0604020202020204" pitchFamily="34" charset="0"/>
              <a:buChar char="•"/>
            </a:pPr>
            <a:r>
              <a:rPr lang="vi-VN" sz="2800"/>
              <a:t>Ở những nơi có đám đông lớn, hệ thống có thể gặp khó khăn trong việc theo dõi chính xác khi các đối tượng bị che khuất hoặc di chuyển khá nhanh.</a:t>
            </a:r>
          </a:p>
          <a:p>
            <a:r>
              <a:rPr lang="en-US" sz="2800" smtClean="0"/>
              <a:t>-</a:t>
            </a:r>
            <a:r>
              <a:rPr lang="vi-VN" sz="2800" smtClean="0"/>
              <a:t>Tối </a:t>
            </a:r>
            <a:r>
              <a:rPr lang="vi-VN" sz="2800"/>
              <a:t>ưu hóa thời gian xử lý:</a:t>
            </a:r>
          </a:p>
          <a:p>
            <a:pPr marL="457200" indent="-457200">
              <a:buFont typeface="Arial" panose="020B0604020202020204" pitchFamily="34" charset="0"/>
              <a:buChar char="•"/>
            </a:pPr>
            <a:r>
              <a:rPr lang="vi-VN" sz="2800"/>
              <a:t>Mặc dù YOLOv8 và DeepSORT khá nhanh, vẫn cần có phần cứng để cho phép hoạt động mượt mà trong việc xử lý video độ nét cao trong khi liên tục theo dõi theo thời gian thực mà không bị chậm lag.</a:t>
            </a:r>
          </a:p>
          <a:p>
            <a:r>
              <a:rPr lang="en-US" sz="2800" smtClean="0"/>
              <a:t>-</a:t>
            </a:r>
            <a:r>
              <a:rPr lang="vi-VN" sz="2800" smtClean="0"/>
              <a:t>Bảo </a:t>
            </a:r>
            <a:r>
              <a:rPr lang="vi-VN" sz="2800"/>
              <a:t>trì và cập nhật:</a:t>
            </a:r>
          </a:p>
          <a:p>
            <a:pPr marL="457200" indent="-457200">
              <a:buFont typeface="Arial" panose="020B0604020202020204" pitchFamily="34" charset="0"/>
              <a:buChar char="•"/>
            </a:pPr>
            <a:r>
              <a:rPr lang="vi-VN" sz="2800"/>
              <a:t>Hệ thống yêu cầu cập nhật liên tục về dữ liệu và các tham số để thích ứng với những thay đổi trong môi trường.</a:t>
            </a:r>
          </a:p>
          <a:p>
            <a:pPr marL="457200" indent="-457200">
              <a:buFont typeface="Arial" panose="020B0604020202020204" pitchFamily="34" charset="0"/>
              <a:buChar char="•"/>
            </a:pPr>
            <a:endParaRPr lang="vi-VN" sz="28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4173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07527"/>
        </a:solidFill>
        <a:effectLst/>
      </p:bgPr>
    </p:bg>
    <p:spTree>
      <p:nvGrpSpPr>
        <p:cNvPr id="1" name=""/>
        <p:cNvGrpSpPr/>
        <p:nvPr/>
      </p:nvGrpSpPr>
      <p:grpSpPr>
        <a:xfrm>
          <a:off x="0" y="0"/>
          <a:ext cx="0" cy="0"/>
          <a:chOff x="0" y="0"/>
          <a:chExt cx="0" cy="0"/>
        </a:xfrm>
      </p:grpSpPr>
      <p:sp>
        <p:nvSpPr>
          <p:cNvPr id="2" name="Freeform 2"/>
          <p:cNvSpPr/>
          <p:nvPr/>
        </p:nvSpPr>
        <p:spPr>
          <a:xfrm>
            <a:off x="7239000" y="614082"/>
            <a:ext cx="4648200" cy="2438400"/>
          </a:xfrm>
          <a:custGeom>
            <a:avLst/>
            <a:gdLst/>
            <a:ahLst/>
            <a:cxnLst/>
            <a:rect l="l" t="t" r="r" b="b"/>
            <a:pathLst>
              <a:path w="8449946" h="8108965">
                <a:moveTo>
                  <a:pt x="0" y="0"/>
                </a:moveTo>
                <a:lnTo>
                  <a:pt x="8449946" y="0"/>
                </a:lnTo>
                <a:lnTo>
                  <a:pt x="8449946" y="8108965"/>
                </a:lnTo>
                <a:lnTo>
                  <a:pt x="0" y="8108965"/>
                </a:lnTo>
                <a:lnTo>
                  <a:pt x="0" y="0"/>
                </a:lnTo>
                <a:close/>
              </a:path>
            </a:pathLst>
          </a:custGeom>
          <a:blipFill>
            <a:blip r:embed="rId2"/>
            <a:stretch>
              <a:fillRect t="-34286"/>
            </a:stretch>
          </a:blipFill>
        </p:spPr>
        <p:txBody>
          <a:bodyPr/>
          <a:lstStyle/>
          <a:p>
            <a:endParaRPr lang="en-US"/>
          </a:p>
        </p:txBody>
      </p:sp>
      <p:sp>
        <p:nvSpPr>
          <p:cNvPr id="3" name="Freeform 3"/>
          <p:cNvSpPr/>
          <p:nvPr/>
        </p:nvSpPr>
        <p:spPr>
          <a:xfrm>
            <a:off x="4343400" y="4686300"/>
            <a:ext cx="10515599" cy="3581400"/>
          </a:xfrm>
          <a:custGeom>
            <a:avLst/>
            <a:gdLst/>
            <a:ahLst/>
            <a:cxnLst/>
            <a:rect l="l" t="t" r="r" b="b"/>
            <a:pathLst>
              <a:path w="7315200" h="2061556">
                <a:moveTo>
                  <a:pt x="0" y="0"/>
                </a:moveTo>
                <a:lnTo>
                  <a:pt x="7315200" y="0"/>
                </a:lnTo>
                <a:lnTo>
                  <a:pt x="7315200" y="2061556"/>
                </a:lnTo>
                <a:lnTo>
                  <a:pt x="0" y="2061556"/>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txBody>
          <a:bodyPr/>
          <a:lstStyle/>
          <a:p>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MỤC LỤC</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1725983"/>
            <a:ext cx="13944600" cy="7478970"/>
          </a:xfrm>
          <a:prstGeom prst="rect">
            <a:avLst/>
          </a:prstGeom>
          <a:noFill/>
        </p:spPr>
        <p:txBody>
          <a:bodyPr wrap="square">
            <a:spAutoFit/>
          </a:bodyPr>
          <a:lstStyle/>
          <a:p>
            <a:pPr marL="742950" indent="-742950">
              <a:buFont typeface="+mj-lt"/>
              <a:buAutoNum type="arabicPeriod"/>
            </a:pPr>
            <a:r>
              <a:rPr lang="vi-VN" sz="6000" smtClean="0">
                <a:latin typeface="Arial" panose="020B0604020202020204" pitchFamily="34" charset="0"/>
                <a:cs typeface="Arial" panose="020B0604020202020204" pitchFamily="34" charset="0"/>
              </a:rPr>
              <a:t> </a:t>
            </a:r>
            <a:r>
              <a:rPr lang="en-US" sz="6000" smtClean="0">
                <a:latin typeface="Arial" panose="020B0604020202020204" pitchFamily="34" charset="0"/>
                <a:cs typeface="Arial" panose="020B0604020202020204" pitchFamily="34" charset="0"/>
              </a:rPr>
              <a:t>Đặt vấn đề/giới thiệu</a:t>
            </a:r>
            <a:endParaRPr lang="vi-VN" sz="6000">
              <a:latin typeface="Arial" panose="020B0604020202020204" pitchFamily="34" charset="0"/>
              <a:cs typeface="Arial" panose="020B0604020202020204" pitchFamily="34" charset="0"/>
            </a:endParaRPr>
          </a:p>
          <a:p>
            <a:pPr marL="742950" indent="-742950">
              <a:buFont typeface="+mj-lt"/>
              <a:buAutoNum type="arabicPeriod"/>
            </a:pPr>
            <a:r>
              <a:rPr lang="vi-VN" sz="6000" smtClean="0">
                <a:latin typeface="Arial" panose="020B0604020202020204" pitchFamily="34" charset="0"/>
                <a:cs typeface="Arial" panose="020B0604020202020204" pitchFamily="34" charset="0"/>
              </a:rPr>
              <a:t> </a:t>
            </a:r>
            <a:r>
              <a:rPr lang="en-US" sz="6000" smtClean="0">
                <a:latin typeface="Arial" panose="020B0604020202020204" pitchFamily="34" charset="0"/>
                <a:cs typeface="Arial" panose="020B0604020202020204" pitchFamily="34" charset="0"/>
              </a:rPr>
              <a:t>Mục tiêu và đề xuất</a:t>
            </a:r>
            <a:endParaRPr lang="vi-VN" sz="6000">
              <a:latin typeface="Arial" panose="020B0604020202020204" pitchFamily="34" charset="0"/>
              <a:cs typeface="Arial" panose="020B0604020202020204" pitchFamily="34" charset="0"/>
            </a:endParaRPr>
          </a:p>
          <a:p>
            <a:pPr marL="742950" indent="-742950">
              <a:buFont typeface="+mj-lt"/>
              <a:buAutoNum type="arabicPeriod"/>
            </a:pPr>
            <a:r>
              <a:rPr lang="vi-VN" sz="6000" smtClean="0">
                <a:latin typeface="Arial" panose="020B0604020202020204" pitchFamily="34" charset="0"/>
                <a:cs typeface="Arial" panose="020B0604020202020204" pitchFamily="34" charset="0"/>
              </a:rPr>
              <a:t> </a:t>
            </a:r>
            <a:r>
              <a:rPr lang="en-US" sz="6000" smtClean="0">
                <a:latin typeface="Arial" panose="020B0604020202020204" pitchFamily="34" charset="0"/>
                <a:cs typeface="Arial" panose="020B0604020202020204" pitchFamily="34" charset="0"/>
              </a:rPr>
              <a:t>Các nghiên cứu liên quan</a:t>
            </a:r>
            <a:endParaRPr lang="vi-VN" sz="6000" smtClean="0">
              <a:latin typeface="Arial" panose="020B0604020202020204" pitchFamily="34" charset="0"/>
              <a:cs typeface="Arial" panose="020B0604020202020204" pitchFamily="34" charset="0"/>
            </a:endParaRPr>
          </a:p>
          <a:p>
            <a:pPr marL="742950" indent="-742950">
              <a:buFont typeface="+mj-lt"/>
              <a:buAutoNum type="arabicPeriod"/>
            </a:pPr>
            <a:r>
              <a:rPr lang="vi-VN" sz="6000" smtClean="0">
                <a:latin typeface="Arial" panose="020B0604020202020204" pitchFamily="34" charset="0"/>
                <a:cs typeface="Arial" panose="020B0604020202020204" pitchFamily="34" charset="0"/>
              </a:rPr>
              <a:t> </a:t>
            </a:r>
            <a:r>
              <a:rPr lang="en-US" sz="6000" smtClean="0">
                <a:latin typeface="Arial" panose="020B0604020202020204" pitchFamily="34" charset="0"/>
                <a:cs typeface="Arial" panose="020B0604020202020204" pitchFamily="34" charset="0"/>
              </a:rPr>
              <a:t>Sơ đồ hệ thống</a:t>
            </a:r>
            <a:endParaRPr lang="vi-VN" sz="6000" smtClean="0">
              <a:latin typeface="Arial" panose="020B0604020202020204" pitchFamily="34" charset="0"/>
              <a:cs typeface="Arial" panose="020B0604020202020204" pitchFamily="34" charset="0"/>
            </a:endParaRPr>
          </a:p>
          <a:p>
            <a:pPr marL="742950" indent="-742950">
              <a:buFont typeface="+mj-lt"/>
              <a:buAutoNum type="arabicPeriod"/>
            </a:pPr>
            <a:r>
              <a:rPr lang="vi-VN" sz="6000" smtClean="0">
                <a:latin typeface="Arial" panose="020B0604020202020204" pitchFamily="34" charset="0"/>
                <a:cs typeface="Arial" panose="020B0604020202020204" pitchFamily="34" charset="0"/>
              </a:rPr>
              <a:t> </a:t>
            </a:r>
            <a:r>
              <a:rPr lang="en-US" sz="6000" smtClean="0">
                <a:latin typeface="Arial" panose="020B0604020202020204" pitchFamily="34" charset="0"/>
                <a:cs typeface="Arial" panose="020B0604020202020204" pitchFamily="34" charset="0"/>
              </a:rPr>
              <a:t>Công nghệ và các thiết bị</a:t>
            </a:r>
            <a:endParaRPr lang="vi-VN" sz="6000" smtClean="0">
              <a:latin typeface="Arial" panose="020B0604020202020204" pitchFamily="34" charset="0"/>
              <a:cs typeface="Arial" panose="020B0604020202020204" pitchFamily="34" charset="0"/>
            </a:endParaRPr>
          </a:p>
          <a:p>
            <a:pPr marL="742950" indent="-742950">
              <a:buFont typeface="+mj-lt"/>
              <a:buAutoNum type="arabicPeriod"/>
            </a:pPr>
            <a:r>
              <a:rPr lang="vi-VN" sz="6000" smtClean="0">
                <a:latin typeface="Arial" panose="020B0604020202020204" pitchFamily="34" charset="0"/>
                <a:cs typeface="Arial" panose="020B0604020202020204" pitchFamily="34" charset="0"/>
              </a:rPr>
              <a:t> </a:t>
            </a:r>
            <a:r>
              <a:rPr lang="en-US" sz="6000" smtClean="0">
                <a:latin typeface="Arial" panose="020B0604020202020204" pitchFamily="34" charset="0"/>
                <a:cs typeface="Arial" panose="020B0604020202020204" pitchFamily="34" charset="0"/>
              </a:rPr>
              <a:t>Cách thức triển khai</a:t>
            </a:r>
          </a:p>
          <a:p>
            <a:pPr marL="742950" indent="-742950">
              <a:buFont typeface="+mj-lt"/>
              <a:buAutoNum type="arabicPeriod"/>
            </a:pPr>
            <a:r>
              <a:rPr lang="en-US" sz="6000" smtClean="0">
                <a:latin typeface="Arial" panose="020B0604020202020204" pitchFamily="34" charset="0"/>
                <a:cs typeface="Arial" panose="020B0604020202020204" pitchFamily="34" charset="0"/>
              </a:rPr>
              <a:t>Ưu điểm và hạn chế</a:t>
            </a:r>
            <a:endParaRPr lang="vi-VN" sz="6000" smtClean="0">
              <a:latin typeface="Arial" panose="020B0604020202020204" pitchFamily="34" charset="0"/>
              <a:cs typeface="Arial" panose="020B0604020202020204" pitchFamily="34" charset="0"/>
            </a:endParaRPr>
          </a:p>
          <a:p>
            <a:pPr>
              <a:lnSpc>
                <a:spcPct val="150000"/>
              </a:lnSpc>
            </a:pPr>
            <a:endParaRPr lang="en-US" sz="4000" dirty="0">
              <a:cs typeface="Arial" panose="020B0604020202020204" pitchFamily="34" charset="0"/>
            </a:endParaRPr>
          </a:p>
        </p:txBody>
      </p:sp>
    </p:spTree>
    <p:extLst>
      <p:ext uri="{BB962C8B-B14F-4D97-AF65-F5344CB8AC3E}">
        <p14:creationId xmlns:p14="http://schemas.microsoft.com/office/powerpoint/2010/main" val="32429754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p:cNvSpPr/>
          <p:nvPr/>
        </p:nvSpPr>
        <p:spPr>
          <a:xfrm>
            <a:off x="16154400" y="237058"/>
            <a:ext cx="1371600" cy="10964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83DDBEE2-3787-0968-629B-742AA83D0290}"/>
              </a:ext>
            </a:extLst>
          </p:cNvPr>
          <p:cNvSpPr txBox="1"/>
          <p:nvPr/>
        </p:nvSpPr>
        <p:spPr>
          <a:xfrm>
            <a:off x="1524000" y="4461991"/>
            <a:ext cx="15261336" cy="1200329"/>
          </a:xfrm>
          <a:prstGeom prst="rect">
            <a:avLst/>
          </a:prstGeom>
          <a:noFill/>
        </p:spPr>
        <p:txBody>
          <a:bodyPr wrap="square" rtlCol="0">
            <a:spAutoFit/>
          </a:bodyPr>
          <a:lstStyle/>
          <a:p>
            <a:pPr algn="ctr"/>
            <a:r>
              <a:rPr lang="en-US" sz="7200" b="1" smtClean="0">
                <a:solidFill>
                  <a:srgbClr val="FF6600"/>
                </a:solidFill>
                <a:latin typeface="Arial"/>
                <a:cs typeface="Arial"/>
              </a:rPr>
              <a:t>ĐẶT VẤN ĐỀ/GIỚI THIỆU</a:t>
            </a:r>
            <a:endParaRPr lang="en-US" sz="7200" b="1" dirty="0">
              <a:solidFill>
                <a:srgbClr val="1F409A"/>
              </a:solidFill>
              <a:latin typeface="Arial"/>
              <a:cs typeface="Arial"/>
            </a:endParaRPr>
          </a:p>
        </p:txBody>
      </p:sp>
    </p:spTree>
    <p:extLst>
      <p:ext uri="{BB962C8B-B14F-4D97-AF65-F5344CB8AC3E}">
        <p14:creationId xmlns:p14="http://schemas.microsoft.com/office/powerpoint/2010/main" val="3113135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VẤN ĐỀ</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476500"/>
            <a:ext cx="13944600" cy="5016758"/>
          </a:xfrm>
          <a:prstGeom prst="rect">
            <a:avLst/>
          </a:prstGeom>
          <a:noFill/>
        </p:spPr>
        <p:txBody>
          <a:bodyPr wrap="square">
            <a:spAutoFit/>
          </a:bodyPr>
          <a:lstStyle/>
          <a:p>
            <a:pPr marL="571500" indent="-571500">
              <a:buFont typeface="Arial" panose="020B0604020202020204" pitchFamily="34" charset="0"/>
              <a:buChar char="•"/>
            </a:pPr>
            <a:r>
              <a:rPr lang="vi-VN" sz="4000"/>
              <a:t>Công nghệ nhận diện người ngày càng quan trọng trong giám sát an ninh, điểm danh, kiểm soát </a:t>
            </a:r>
            <a:r>
              <a:rPr lang="vi-VN" sz="4000"/>
              <a:t>ra </a:t>
            </a:r>
            <a:r>
              <a:rPr lang="vi-VN" sz="4000" smtClean="0"/>
              <a:t>vào</a:t>
            </a:r>
            <a:r>
              <a:rPr lang="en-US" sz="4000" smtClean="0"/>
              <a:t> </a:t>
            </a:r>
            <a:r>
              <a:rPr lang="en-US" sz="4000" smtClean="0">
                <a:latin typeface="Arial" panose="020B0604020202020204" pitchFamily="34" charset="0"/>
                <a:cs typeface="Arial" panose="020B0604020202020204" pitchFamily="34" charset="0"/>
              </a:rPr>
              <a:t>hiện nay</a:t>
            </a:r>
            <a:r>
              <a:rPr lang="vi-VN" sz="4000" smtClean="0"/>
              <a:t>.</a:t>
            </a:r>
            <a:endParaRPr lang="en-US" sz="4000" smtClean="0"/>
          </a:p>
          <a:p>
            <a:pPr marL="571500" indent="-571500">
              <a:buFont typeface="Arial" panose="020B0604020202020204" pitchFamily="34" charset="0"/>
              <a:buChar char="•"/>
            </a:pPr>
            <a:endParaRPr lang="vi-VN" sz="4000"/>
          </a:p>
          <a:p>
            <a:pPr marL="571500" indent="-571500">
              <a:buFont typeface="Arial" panose="020B0604020202020204" pitchFamily="34" charset="0"/>
              <a:buChar char="•"/>
            </a:pPr>
            <a:r>
              <a:rPr lang="vi-VN" sz="4000"/>
              <a:t>Hạn chế của các hệ thống hiện tại: độ chính xác thấp, khó nhận diện trong môi trường phức tạp, chi phí </a:t>
            </a:r>
            <a:r>
              <a:rPr lang="vi-VN" sz="4000"/>
              <a:t>cao</a:t>
            </a:r>
            <a:r>
              <a:rPr lang="vi-VN" sz="4000" smtClean="0"/>
              <a:t>.</a:t>
            </a:r>
            <a:endParaRPr lang="en-US" sz="4000" smtClean="0"/>
          </a:p>
          <a:p>
            <a:pPr marL="571500" indent="-571500">
              <a:buFont typeface="Arial" panose="020B0604020202020204" pitchFamily="34" charset="0"/>
              <a:buChar char="•"/>
            </a:pPr>
            <a:endParaRPr lang="vi-VN" sz="4000"/>
          </a:p>
          <a:p>
            <a:pPr marL="571500" indent="-571500">
              <a:buFont typeface="Arial" panose="020B0604020202020204" pitchFamily="34" charset="0"/>
              <a:buChar char="•"/>
            </a:pPr>
            <a:r>
              <a:rPr lang="vi-VN" sz="4000"/>
              <a:t>Đề tài nghiên cứu </a:t>
            </a:r>
            <a:r>
              <a:rPr lang="vi-VN" sz="4000"/>
              <a:t>ứng </a:t>
            </a:r>
            <a:r>
              <a:rPr lang="vi-VN" sz="4000" smtClean="0"/>
              <a:t>dụng </a:t>
            </a:r>
            <a:r>
              <a:rPr lang="vi-VN" sz="4000"/>
              <a:t>để cải thiện tốc độ, độ chính xác và khả năng theo dõi người trong thời gian thực</a:t>
            </a:r>
            <a:r>
              <a:rPr lang="vi-VN"/>
              <a:t>.</a:t>
            </a:r>
          </a:p>
        </p:txBody>
      </p:sp>
    </p:spTree>
    <p:extLst>
      <p:ext uri="{BB962C8B-B14F-4D97-AF65-F5344CB8AC3E}">
        <p14:creationId xmlns:p14="http://schemas.microsoft.com/office/powerpoint/2010/main" val="6918086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GIỚI THIỆU</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476500"/>
            <a:ext cx="13944600" cy="4678204"/>
          </a:xfrm>
          <a:prstGeom prst="rect">
            <a:avLst/>
          </a:prstGeom>
          <a:noFill/>
        </p:spPr>
        <p:txBody>
          <a:bodyPr wrap="square">
            <a:spAutoFit/>
          </a:bodyPr>
          <a:lstStyle/>
          <a:p>
            <a:pPr marL="571500" indent="-571500">
              <a:buFont typeface="Arial" panose="020B0604020202020204" pitchFamily="34" charset="0"/>
              <a:buChar char="•"/>
            </a:pPr>
            <a:r>
              <a:rPr lang="vi-VN" sz="4000"/>
              <a:t>Xây dựng hệ thống nhận diện người nhanh chóng, chính xác, hoạt động thời gian </a:t>
            </a:r>
            <a:r>
              <a:rPr lang="vi-VN" sz="4000"/>
              <a:t>thực</a:t>
            </a:r>
            <a:r>
              <a:rPr lang="vi-VN" sz="4000" smtClean="0"/>
              <a:t>.</a:t>
            </a:r>
            <a:endParaRPr lang="vi-VN" sz="4000"/>
          </a:p>
          <a:p>
            <a:pPr marL="571500" indent="-571500">
              <a:buFont typeface="Arial" panose="020B0604020202020204" pitchFamily="34" charset="0"/>
              <a:buChar char="•"/>
            </a:pPr>
            <a:r>
              <a:rPr lang="vi-VN" sz="4000"/>
              <a:t>Ứng dụng YOLOv8 kết hợp với OpenCV để phát hiện và theo dõi người trong </a:t>
            </a:r>
            <a:r>
              <a:rPr lang="vi-VN" sz="4000"/>
              <a:t>video</a:t>
            </a:r>
            <a:r>
              <a:rPr lang="vi-VN" sz="4000" smtClean="0"/>
              <a:t>.</a:t>
            </a:r>
            <a:endParaRPr lang="vi-VN" sz="4000"/>
          </a:p>
          <a:p>
            <a:pPr marL="571500" indent="-571500">
              <a:buFont typeface="Arial" panose="020B0604020202020204" pitchFamily="34" charset="0"/>
              <a:buChar char="•"/>
            </a:pPr>
            <a:r>
              <a:rPr lang="vi-VN" sz="4000"/>
              <a:t>Điểm danh tự động trong lớp học, công </a:t>
            </a:r>
            <a:r>
              <a:rPr lang="vi-VN" sz="4000"/>
              <a:t>ty</a:t>
            </a:r>
            <a:r>
              <a:rPr lang="vi-VN" sz="4000" smtClean="0"/>
              <a:t>.</a:t>
            </a:r>
            <a:endParaRPr lang="vi-VN" sz="4000"/>
          </a:p>
          <a:p>
            <a:pPr marL="571500" indent="-571500">
              <a:buFont typeface="Arial" panose="020B0604020202020204" pitchFamily="34" charset="0"/>
              <a:buChar char="•"/>
            </a:pPr>
            <a:r>
              <a:rPr lang="vi-VN" sz="4000"/>
              <a:t>Giám sát an ninh, kiểm soát ra </a:t>
            </a:r>
            <a:r>
              <a:rPr lang="vi-VN" sz="4000"/>
              <a:t>vào</a:t>
            </a:r>
            <a:r>
              <a:rPr lang="vi-VN" sz="4000" smtClean="0"/>
              <a:t>.</a:t>
            </a:r>
            <a:endParaRPr lang="vi-VN" sz="4000"/>
          </a:p>
          <a:p>
            <a:pPr marL="571500" indent="-571500">
              <a:buFont typeface="Arial" panose="020B0604020202020204" pitchFamily="34" charset="0"/>
              <a:buChar char="•"/>
            </a:pPr>
            <a:r>
              <a:rPr lang="vi-VN" sz="4000"/>
              <a:t>Phân tích hành vi đám đông trong các khu vực công cộng.</a:t>
            </a:r>
          </a:p>
          <a:p>
            <a:pPr marL="571500" indent="-571500">
              <a:buFont typeface="Arial" panose="020B0604020202020204" pitchFamily="34" charset="0"/>
              <a:buChar char="•"/>
            </a:pPr>
            <a:endParaRPr lang="vi-VN"/>
          </a:p>
        </p:txBody>
      </p:sp>
    </p:spTree>
    <p:extLst>
      <p:ext uri="{BB962C8B-B14F-4D97-AF65-F5344CB8AC3E}">
        <p14:creationId xmlns:p14="http://schemas.microsoft.com/office/powerpoint/2010/main" val="17575832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C81EEE-3285-3D29-B716-E2490367AF5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6F6BDD49-73A6-37D6-DFBA-71EAC12464E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2"/>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91E9422C-287C-C7AC-6D13-4A188E3FC133}"/>
              </a:ext>
            </a:extLst>
          </p:cNvPr>
          <p:cNvSpPr/>
          <p:nvPr/>
        </p:nvSpPr>
        <p:spPr>
          <a:xfrm>
            <a:off x="16154400" y="237058"/>
            <a:ext cx="1371600" cy="10964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3"/>
            <a:stretch>
              <a:fillRect/>
            </a:stretch>
          </a:blipFill>
        </p:spPr>
        <p:txBody>
          <a:bodyPr/>
          <a:lstStyle/>
          <a:p>
            <a:endParaRPr lang="en-US"/>
          </a:p>
        </p:txBody>
      </p:sp>
      <p:sp>
        <p:nvSpPr>
          <p:cNvPr id="207" name="TextBox 206">
            <a:extLst>
              <a:ext uri="{FF2B5EF4-FFF2-40B4-BE49-F238E27FC236}">
                <a16:creationId xmlns:a16="http://schemas.microsoft.com/office/drawing/2014/main" id="{5D8F51C1-7485-BB87-F0F7-F007C65B9E38}"/>
              </a:ext>
            </a:extLst>
          </p:cNvPr>
          <p:cNvSpPr txBox="1"/>
          <p:nvPr/>
        </p:nvSpPr>
        <p:spPr>
          <a:xfrm>
            <a:off x="1524000" y="4461991"/>
            <a:ext cx="15261336" cy="1200329"/>
          </a:xfrm>
          <a:prstGeom prst="rect">
            <a:avLst/>
          </a:prstGeom>
          <a:noFill/>
        </p:spPr>
        <p:txBody>
          <a:bodyPr wrap="square" rtlCol="0">
            <a:spAutoFit/>
          </a:bodyPr>
          <a:lstStyle/>
          <a:p>
            <a:pPr algn="ctr"/>
            <a:r>
              <a:rPr lang="en-US" sz="7200" b="1" smtClean="0">
                <a:solidFill>
                  <a:srgbClr val="FF6600"/>
                </a:solidFill>
                <a:latin typeface="Arial"/>
                <a:cs typeface="Arial"/>
              </a:rPr>
              <a:t>MỤC TIÊU VÀ ĐỀ XUẤT</a:t>
            </a:r>
            <a:endParaRPr lang="en-US" sz="7200" b="1" dirty="0">
              <a:solidFill>
                <a:srgbClr val="1F409A"/>
              </a:solidFill>
              <a:latin typeface="Arial"/>
              <a:cs typeface="Arial"/>
            </a:endParaRPr>
          </a:p>
        </p:txBody>
      </p:sp>
    </p:spTree>
    <p:extLst>
      <p:ext uri="{BB962C8B-B14F-4D97-AF65-F5344CB8AC3E}">
        <p14:creationId xmlns:p14="http://schemas.microsoft.com/office/powerpoint/2010/main" val="36809181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MỤC TIÊU</a:t>
            </a:r>
            <a:endParaRPr lang="en-US" sz="4000" b="1" dirty="0">
              <a:solidFill>
                <a:srgbClr val="1F409A"/>
              </a:solidFill>
              <a:latin typeface="Arial"/>
              <a:cs typeface="Arial"/>
            </a:endParaRP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497732" y="1714500"/>
            <a:ext cx="13944600" cy="8217634"/>
          </a:xfrm>
          <a:prstGeom prst="rect">
            <a:avLst/>
          </a:prstGeom>
          <a:noFill/>
        </p:spPr>
        <p:txBody>
          <a:bodyPr wrap="square">
            <a:spAutoFit/>
          </a:bodyPr>
          <a:lstStyle/>
          <a:p>
            <a:pPr marL="457200" indent="-457200">
              <a:lnSpc>
                <a:spcPct val="150000"/>
              </a:lnSpc>
              <a:buFont typeface="Arial" panose="020B0604020202020204" pitchFamily="34" charset="0"/>
              <a:buChar char="•"/>
            </a:pPr>
            <a:r>
              <a:rPr lang="vi-VN" sz="3200"/>
              <a:t>Xây dựng một hệ thống nhận diện sinh viên trong lớp học sử dụng mô hình </a:t>
            </a:r>
            <a:r>
              <a:rPr lang="vi-VN" sz="3200"/>
              <a:t>YOLOv8</a:t>
            </a:r>
            <a:r>
              <a:rPr lang="vi-VN" sz="3200" smtClean="0"/>
              <a:t>.</a:t>
            </a:r>
            <a:endParaRPr lang="en-US" sz="3200" smtClean="0"/>
          </a:p>
          <a:p>
            <a:pPr marL="457200" indent="-457200">
              <a:lnSpc>
                <a:spcPct val="150000"/>
              </a:lnSpc>
              <a:buFont typeface="Arial" panose="020B0604020202020204" pitchFamily="34" charset="0"/>
              <a:buChar char="•"/>
            </a:pPr>
            <a:r>
              <a:rPr lang="vi-VN" sz="3200" smtClean="0"/>
              <a:t> </a:t>
            </a:r>
            <a:r>
              <a:rPr lang="vi-VN" sz="3200"/>
              <a:t>Theo dõi sự hiện diện của sinh viên bằng cách theo dõi người ra vào lớp học trong thời gian thực</a:t>
            </a:r>
            <a:r>
              <a:rPr lang="vi-VN" sz="3200"/>
              <a:t>. </a:t>
            </a:r>
            <a:endParaRPr lang="en-US" sz="3200" smtClean="0"/>
          </a:p>
          <a:p>
            <a:pPr marL="457200" indent="-457200">
              <a:lnSpc>
                <a:spcPct val="150000"/>
              </a:lnSpc>
              <a:buFont typeface="Arial" panose="020B0604020202020204" pitchFamily="34" charset="0"/>
              <a:buChar char="•"/>
            </a:pPr>
            <a:r>
              <a:rPr lang="vi-VN" sz="3200" smtClean="0"/>
              <a:t>Áp </a:t>
            </a:r>
            <a:r>
              <a:rPr lang="vi-VN" sz="3200"/>
              <a:t>dụng Khả năng Nhận diện Máy tính để nhận ra và phân tích hình ảnh nhận được từ camera cho việc trích xuất dữ </a:t>
            </a:r>
            <a:r>
              <a:rPr lang="vi-VN" sz="3200"/>
              <a:t>liệu</a:t>
            </a:r>
            <a:r>
              <a:rPr lang="vi-VN" sz="3200" smtClean="0"/>
              <a:t>.</a:t>
            </a:r>
            <a:endParaRPr lang="en-US" sz="3200" smtClean="0"/>
          </a:p>
          <a:p>
            <a:pPr marL="457200" indent="-457200">
              <a:lnSpc>
                <a:spcPct val="150000"/>
              </a:lnSpc>
              <a:buFont typeface="Arial" panose="020B0604020202020204" pitchFamily="34" charset="0"/>
              <a:buChar char="•"/>
            </a:pPr>
            <a:r>
              <a:rPr lang="vi-VN" sz="3200" smtClean="0"/>
              <a:t> </a:t>
            </a:r>
            <a:r>
              <a:rPr lang="vi-VN" sz="3200"/>
              <a:t>Thiết kế một giao diện trực quan hiển thị số lượng người trong lớp học một cách trực quan</a:t>
            </a:r>
            <a:r>
              <a:rPr lang="vi-VN" sz="3200"/>
              <a:t>. </a:t>
            </a:r>
            <a:endParaRPr lang="en-US" sz="3200" smtClean="0"/>
          </a:p>
          <a:p>
            <a:pPr marL="457200" indent="-457200">
              <a:lnSpc>
                <a:spcPct val="150000"/>
              </a:lnSpc>
              <a:buFont typeface="Arial" panose="020B0604020202020204" pitchFamily="34" charset="0"/>
              <a:buChar char="•"/>
            </a:pPr>
            <a:r>
              <a:rPr lang="vi-VN" sz="3200" smtClean="0"/>
              <a:t>Tạo </a:t>
            </a:r>
            <a:r>
              <a:rPr lang="vi-VN" sz="3200"/>
              <a:t>điều kiện cho việc quản lý lớp học, cho phép giáo viên hoặc nhân viên dễ dàng theo dõi sự tham gia của sinh viên. </a:t>
            </a:r>
            <a:r>
              <a:rPr lang="vi-VN" sz="3200"/>
              <a:t/>
            </a:r>
            <a:br>
              <a:rPr lang="vi-VN" sz="3200"/>
            </a:br>
            <a:endParaRPr lang="en-US" sz="3200" dirty="0">
              <a:cs typeface="Arial" panose="020B0604020202020204" pitchFamily="34" charset="0"/>
            </a:endParaRPr>
          </a:p>
        </p:txBody>
      </p:sp>
    </p:spTree>
    <p:extLst>
      <p:ext uri="{BB962C8B-B14F-4D97-AF65-F5344CB8AC3E}">
        <p14:creationId xmlns:p14="http://schemas.microsoft.com/office/powerpoint/2010/main" val="15335889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C5283-B79E-0496-02F6-A81862ACA10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D3C088B-DDE4-66FB-E4FA-0367E939988B}"/>
              </a:ext>
            </a:extLst>
          </p:cNvPr>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3"/>
            <a:stretch>
              <a:fillRect t="-16703" b="-16703"/>
            </a:stretch>
          </a:blipFill>
        </p:spPr>
        <p:txBody>
          <a:bodyPr/>
          <a:lstStyle/>
          <a:p>
            <a:endParaRPr lang="en-US"/>
          </a:p>
        </p:txBody>
      </p:sp>
      <p:sp>
        <p:nvSpPr>
          <p:cNvPr id="3" name="Freeform 3">
            <a:extLst>
              <a:ext uri="{FF2B5EF4-FFF2-40B4-BE49-F238E27FC236}">
                <a16:creationId xmlns:a16="http://schemas.microsoft.com/office/drawing/2014/main" id="{2CDFEED7-CA5F-8EA9-74DF-4EFDCDCBA119}"/>
              </a:ext>
            </a:extLst>
          </p:cNvPr>
          <p:cNvSpPr/>
          <p:nvPr/>
        </p:nvSpPr>
        <p:spPr>
          <a:xfrm>
            <a:off x="16306800" y="237058"/>
            <a:ext cx="1219200" cy="1020242"/>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4"/>
            <a:stretch>
              <a:fillRect/>
            </a:stretch>
          </a:blipFill>
        </p:spPr>
        <p:txBody>
          <a:bodyPr/>
          <a:lstStyle/>
          <a:p>
            <a:endParaRPr lang="en-US"/>
          </a:p>
        </p:txBody>
      </p:sp>
      <p:sp>
        <p:nvSpPr>
          <p:cNvPr id="207" name="TextBox 206">
            <a:extLst>
              <a:ext uri="{FF2B5EF4-FFF2-40B4-BE49-F238E27FC236}">
                <a16:creationId xmlns:a16="http://schemas.microsoft.com/office/drawing/2014/main" id="{1112392F-8BBA-26B4-F966-5EAAE1F1B497}"/>
              </a:ext>
            </a:extLst>
          </p:cNvPr>
          <p:cNvSpPr txBox="1"/>
          <p:nvPr/>
        </p:nvSpPr>
        <p:spPr>
          <a:xfrm>
            <a:off x="533400" y="435708"/>
            <a:ext cx="13280136" cy="707886"/>
          </a:xfrm>
          <a:prstGeom prst="rect">
            <a:avLst/>
          </a:prstGeom>
          <a:noFill/>
        </p:spPr>
        <p:txBody>
          <a:bodyPr wrap="square" rtlCol="0">
            <a:spAutoFit/>
          </a:bodyPr>
          <a:lstStyle/>
          <a:p>
            <a:r>
              <a:rPr lang="en-US" sz="4000" b="1" smtClean="0">
                <a:solidFill>
                  <a:srgbClr val="FF6600"/>
                </a:solidFill>
                <a:latin typeface="Arial"/>
                <a:cs typeface="Arial"/>
              </a:rPr>
              <a:t>ĐỀ XUẤT</a:t>
            </a:r>
          </a:p>
        </p:txBody>
      </p:sp>
      <p:pic>
        <p:nvPicPr>
          <p:cNvPr id="208" name="Picture 207" descr="Dai Nam [PPT] Template 15.png">
            <a:extLst>
              <a:ext uri="{FF2B5EF4-FFF2-40B4-BE49-F238E27FC236}">
                <a16:creationId xmlns:a16="http://schemas.microsoft.com/office/drawing/2014/main" id="{3588E3D5-1E07-4C05-7565-D4EFAF2305B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3400" y="1257300"/>
            <a:ext cx="12681785" cy="37785"/>
          </a:xfrm>
          <a:prstGeom prst="rect">
            <a:avLst/>
          </a:prstGeom>
        </p:spPr>
      </p:pic>
      <p:sp>
        <p:nvSpPr>
          <p:cNvPr id="5" name="TextBox 4">
            <a:extLst>
              <a:ext uri="{FF2B5EF4-FFF2-40B4-BE49-F238E27FC236}">
                <a16:creationId xmlns:a16="http://schemas.microsoft.com/office/drawing/2014/main" id="{FD8856C6-F5BF-2209-F189-1193E86B08F4}"/>
              </a:ext>
            </a:extLst>
          </p:cNvPr>
          <p:cNvSpPr txBox="1"/>
          <p:nvPr/>
        </p:nvSpPr>
        <p:spPr>
          <a:xfrm>
            <a:off x="533400" y="2005391"/>
            <a:ext cx="13944600" cy="7478970"/>
          </a:xfrm>
          <a:prstGeom prst="rect">
            <a:avLst/>
          </a:prstGeom>
          <a:noFill/>
        </p:spPr>
        <p:txBody>
          <a:bodyPr wrap="square">
            <a:spAutoFit/>
          </a:bodyPr>
          <a:lstStyle/>
          <a:p>
            <a:pPr marL="457200" indent="-457200">
              <a:buFont typeface="Arial" panose="020B0604020202020204" pitchFamily="34" charset="0"/>
              <a:buChar char="•"/>
            </a:pPr>
            <a:r>
              <a:rPr lang="vi-VN" sz="3200"/>
              <a:t>Cải thiện độ chính xác bằng cách thử nghiệm với các mô hình AI khác nhau và điều chỉnh các tham số của </a:t>
            </a:r>
            <a:r>
              <a:rPr lang="vi-VN" sz="3200"/>
              <a:t>YOLOv8</a:t>
            </a:r>
            <a:r>
              <a:rPr lang="vi-VN" sz="3200" smtClean="0"/>
              <a:t>.</a:t>
            </a:r>
            <a:endParaRPr lang="en-US" sz="3200" smtClean="0"/>
          </a:p>
          <a:p>
            <a:pPr marL="457200" indent="-457200">
              <a:buFont typeface="Arial" panose="020B0604020202020204" pitchFamily="34" charset="0"/>
              <a:buChar char="•"/>
            </a:pPr>
            <a:endParaRPr lang="en-US" sz="3200" smtClean="0"/>
          </a:p>
          <a:p>
            <a:pPr marL="457200" indent="-457200">
              <a:buFont typeface="Arial" panose="020B0604020202020204" pitchFamily="34" charset="0"/>
              <a:buChar char="•"/>
            </a:pPr>
            <a:r>
              <a:rPr lang="vi-VN" sz="3200" smtClean="0"/>
              <a:t> </a:t>
            </a:r>
            <a:r>
              <a:rPr lang="vi-VN" sz="3200"/>
              <a:t>Tích hợp nhận diện khuôn mặt để xác định danh tính sinh viên thay vì chỉ đếm số </a:t>
            </a:r>
            <a:r>
              <a:rPr lang="vi-VN" sz="3200"/>
              <a:t>lượng</a:t>
            </a:r>
            <a:r>
              <a:rPr lang="vi-VN" sz="3200" smtClean="0"/>
              <a:t>.</a:t>
            </a:r>
            <a:endParaRPr lang="en-US" sz="3200" smtClean="0"/>
          </a:p>
          <a:p>
            <a:pPr marL="457200" indent="-457200">
              <a:buFont typeface="Arial" panose="020B0604020202020204" pitchFamily="34" charset="0"/>
              <a:buChar char="•"/>
            </a:pPr>
            <a:endParaRPr lang="en-US" sz="3200" smtClean="0"/>
          </a:p>
          <a:p>
            <a:pPr marL="457200" indent="-457200">
              <a:buFont typeface="Arial" panose="020B0604020202020204" pitchFamily="34" charset="0"/>
              <a:buChar char="•"/>
            </a:pPr>
            <a:r>
              <a:rPr lang="vi-VN" sz="3200" smtClean="0"/>
              <a:t> </a:t>
            </a:r>
            <a:r>
              <a:rPr lang="vi-VN" sz="3200"/>
              <a:t>Lưu trữ dữ liệu vào tệp hoặc cơ sở dữ liệu để theo dõi lịch sử điểm danh và ra vào của sinh </a:t>
            </a:r>
            <a:r>
              <a:rPr lang="vi-VN" sz="3200"/>
              <a:t>viên</a:t>
            </a:r>
            <a:r>
              <a:rPr lang="vi-VN" sz="3200" smtClean="0"/>
              <a:t>.</a:t>
            </a:r>
            <a:endParaRPr lang="en-US" sz="3200" smtClean="0"/>
          </a:p>
          <a:p>
            <a:pPr marL="457200" indent="-457200">
              <a:buFont typeface="Arial" panose="020B0604020202020204" pitchFamily="34" charset="0"/>
              <a:buChar char="•"/>
            </a:pPr>
            <a:endParaRPr lang="en-US" sz="3200" smtClean="0"/>
          </a:p>
          <a:p>
            <a:pPr marL="457200" indent="-457200">
              <a:buFont typeface="Arial" panose="020B0604020202020204" pitchFamily="34" charset="0"/>
              <a:buChar char="•"/>
            </a:pPr>
            <a:r>
              <a:rPr lang="vi-VN" sz="3200" smtClean="0"/>
              <a:t>Tạo </a:t>
            </a:r>
            <a:r>
              <a:rPr lang="vi-VN" sz="3200"/>
              <a:t>thông báo thông minh như khi có quá ít hoặc quá nhiều người trong một phòng, hệ thống sẽ gửi thông báo</a:t>
            </a:r>
            <a:r>
              <a:rPr lang="vi-VN" sz="3200"/>
              <a:t>. </a:t>
            </a:r>
            <a:endParaRPr lang="en-US" sz="3200" smtClean="0"/>
          </a:p>
          <a:p>
            <a:pPr marL="457200" indent="-457200">
              <a:buFont typeface="Arial" panose="020B0604020202020204" pitchFamily="34" charset="0"/>
              <a:buChar char="•"/>
            </a:pPr>
            <a:endParaRPr lang="en-US" sz="3200" smtClean="0"/>
          </a:p>
          <a:p>
            <a:pPr marL="457200" indent="-457200">
              <a:buFont typeface="Arial" panose="020B0604020202020204" pitchFamily="34" charset="0"/>
              <a:buChar char="•"/>
            </a:pPr>
            <a:r>
              <a:rPr lang="vi-VN" sz="3200" smtClean="0"/>
              <a:t>Mở </a:t>
            </a:r>
            <a:r>
              <a:rPr lang="vi-VN" sz="3200"/>
              <a:t>rộng ứng dụng đến các môi trường khác như văn phòng, sự kiện, bệnh viện. </a:t>
            </a:r>
            <a:r>
              <a:rPr lang="vi-VN" sz="3200"/>
              <a:t/>
            </a:r>
            <a:br>
              <a:rPr lang="vi-VN" sz="3200"/>
            </a:br>
            <a:endParaRPr lang="vi-VN" sz="32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8517141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13805</TotalTime>
  <Words>1358</Words>
  <Application>Microsoft Office PowerPoint</Application>
  <PresentationFormat>Custom</PresentationFormat>
  <Paragraphs>140</Paragraphs>
  <Slides>26</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Calibri</vt:lpstr>
      <vt:lpstr>Arial Unicode Bold</vt:lpstr>
      <vt:lpstr>Arial</vt:lpstr>
      <vt:lpstr>Lora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KẾT QUẢ</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Tập huấn nhập học 2024</dc:title>
  <dc:creator>Admin</dc:creator>
  <cp:lastModifiedBy>Admin</cp:lastModifiedBy>
  <cp:revision>128</cp:revision>
  <dcterms:created xsi:type="dcterms:W3CDTF">2006-08-16T00:00:00Z</dcterms:created>
  <dcterms:modified xsi:type="dcterms:W3CDTF">2025-03-10T08:26:33Z</dcterms:modified>
  <dc:identifier>DAGG9A1kugA</dc:identifier>
</cp:coreProperties>
</file>

<file path=docProps/thumbnail.jpeg>
</file>